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48" r:id="rId2"/>
    <p:sldId id="1645" r:id="rId3"/>
    <p:sldId id="1637" r:id="rId4"/>
    <p:sldId id="1634" r:id="rId5"/>
    <p:sldId id="1615" r:id="rId6"/>
    <p:sldId id="1638" r:id="rId7"/>
    <p:sldId id="1642" r:id="rId8"/>
    <p:sldId id="1641" r:id="rId9"/>
    <p:sldId id="1643" r:id="rId10"/>
    <p:sldId id="1587" r:id="rId11"/>
    <p:sldId id="1626" r:id="rId12"/>
    <p:sldId id="1644" r:id="rId13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B8"/>
    <a:srgbClr val="000077"/>
    <a:srgbClr val="FF6600"/>
    <a:srgbClr val="0070C0"/>
    <a:srgbClr val="AEF46E"/>
    <a:srgbClr val="51637B"/>
    <a:srgbClr val="E46C0A"/>
    <a:srgbClr val="CDB5CD"/>
    <a:srgbClr val="7A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94364" autoAdjust="0"/>
  </p:normalViewPr>
  <p:slideViewPr>
    <p:cSldViewPr>
      <p:cViewPr>
        <p:scale>
          <a:sx n="75" d="100"/>
          <a:sy n="75" d="100"/>
        </p:scale>
        <p:origin x="396" y="6"/>
      </p:cViewPr>
      <p:guideLst>
        <p:guide orient="horz" pos="34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80"/>
    </p:cViewPr>
  </p:sorterViewPr>
  <p:notesViewPr>
    <p:cSldViewPr>
      <p:cViewPr varScale="1">
        <p:scale>
          <a:sx n="52" d="100"/>
          <a:sy n="52" d="100"/>
        </p:scale>
        <p:origin x="28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888" cy="496888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139" y="0"/>
            <a:ext cx="2948888" cy="496888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200"/>
            </a:lvl1pPr>
          </a:lstStyle>
          <a:p>
            <a:fld id="{80F76F07-4DDF-4742-A599-1A1948D9D8B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4"/>
            <a:ext cx="2948888" cy="49688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139" y="9440864"/>
            <a:ext cx="2948888" cy="49688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200"/>
            </a:lvl1pPr>
          </a:lstStyle>
          <a:p>
            <a:fld id="{138809D2-91ED-4E83-B28F-014D38BC2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6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200"/>
            </a:lvl1pPr>
          </a:lstStyle>
          <a:p>
            <a:fld id="{D69DC1A8-4A29-4ED6-A8C3-F6D12A0C95F5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21" tIns="45711" rIns="91421" bIns="457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1" y="9440647"/>
            <a:ext cx="2949099" cy="496967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200"/>
            </a:lvl1pPr>
          </a:lstStyle>
          <a:p>
            <a:fld id="{7526A045-34A6-4898-B5FE-2497D3664C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0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0.5m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Good morning/afternoon/evening</a:t>
            </a:r>
            <a:r>
              <a:rPr lang="en-US" sz="600" baseline="0" dirty="0"/>
              <a:t> everyone, </a:t>
            </a:r>
            <a:r>
              <a:rPr lang="en-US" sz="60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My name is Minh ,member of IT</a:t>
            </a:r>
            <a:r>
              <a:rPr lang="en-US" sz="600" baseline="0" dirty="0"/>
              <a:t> section. Today, I am very honored to be here to present my promotion report.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 dirty="0"/>
              <a:t>My topic is : “</a:t>
            </a:r>
            <a:r>
              <a:rPr lang="en-US" sz="600" dirty="0">
                <a:solidFill>
                  <a:srgbClr val="0000FF"/>
                </a:solidFill>
              </a:rPr>
              <a:t>Upgrade </a:t>
            </a:r>
            <a:r>
              <a:rPr lang="en-US" altLang="ja-JP" sz="600" dirty="0">
                <a:solidFill>
                  <a:srgbClr val="0000FF"/>
                </a:solidFill>
              </a:rPr>
              <a:t>Factory Operation Support System (Foss)</a:t>
            </a:r>
            <a:r>
              <a:rPr lang="en-US" sz="600" dirty="0">
                <a:solidFill>
                  <a:srgbClr val="0000FF"/>
                </a:solidFill>
              </a:rPr>
              <a:t> &amp; Make Asset Life Cycle Management System</a:t>
            </a:r>
            <a:r>
              <a:rPr kumimoji="1" lang="en-US" sz="600" dirty="0">
                <a:solidFill>
                  <a:srgbClr val="0000FF"/>
                </a:solidFill>
                <a:ea typeface="HGP創英角ｺﾞｼｯｸUB" pitchFamily="50" charset="-128"/>
                <a:cs typeface="Arial" panose="020B0604020202020204" pitchFamily="34" charset="0"/>
              </a:rPr>
              <a:t>”</a:t>
            </a:r>
          </a:p>
          <a:p>
            <a:r>
              <a:rPr lang="en-US" sz="800" baseline="0" dirty="0"/>
              <a:t>My presentation have to 5 parts.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/>
              <a:t>Let’s begin: I talk 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about my self.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406">
              <a:defRPr/>
            </a:pPr>
            <a:fld id="{4D9242B2-D33B-4BC5-B174-C62354462A3B}" type="slidenum">
              <a:rPr lang="en-US">
                <a:solidFill>
                  <a:prstClr val="black"/>
                </a:solidFill>
                <a:latin typeface="Calibri"/>
              </a:rPr>
              <a:pPr defTabSz="915406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715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0.5M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Following the schedule: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Issue</a:t>
            </a: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1:…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Result: normal support reduce form 45 -&gt; 35, develop time increase 55 -&gt; 65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Issue 2:…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Save time inventory:</a:t>
            </a: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1142 Hour =&gt; 380h,</a:t>
            </a:r>
            <a:r>
              <a:rPr lang="en-US" altLang="ja-JP" sz="1200" b="0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 paper : 70ram -&gt; 10ram</a:t>
            </a:r>
            <a:endParaRPr lang="en-US" altLang="ja-JP" sz="1200" b="1" baseline="0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======== // calculator // ======</a:t>
            </a:r>
            <a:endParaRPr lang="en-US" altLang="ja-JP" sz="1200" b="1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Save</a:t>
            </a: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Time</a:t>
            </a:r>
            <a:r>
              <a:rPr lang="en-US" altLang="ja-JP" sz="1200" b="1" baseline="0" dirty="0">
                <a:solidFill>
                  <a:srgbClr val="000000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develop: </a:t>
            </a:r>
            <a:r>
              <a:rPr lang="en-US" sz="1200" b="0" dirty="0">
                <a:solidFill>
                  <a:srgbClr val="0000FF"/>
                </a:solidFill>
                <a:latin typeface="Arial" charset="0"/>
                <a:cs typeface="Arial" charset="0"/>
              </a:rPr>
              <a:t>1h * 4per = 4hour / day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0000FF"/>
                </a:solidFill>
                <a:latin typeface="Arial" charset="0"/>
                <a:ea typeface="Tahoma" pitchFamily="34" charset="0"/>
                <a:cs typeface="Arial" charset="0"/>
              </a:rPr>
              <a:t>Save cost: </a:t>
            </a:r>
            <a:r>
              <a:rPr lang="en-US" sz="1200" b="0" dirty="0">
                <a:solidFill>
                  <a:srgbClr val="0000FF"/>
                </a:solidFill>
                <a:latin typeface="Arial" charset="0"/>
                <a:cs typeface="Arial" charset="0"/>
              </a:rPr>
              <a:t>20 * 4 * 2.5 = 200$/ M ~ 2400$ /Y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Inventory pc: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Before: </a:t>
            </a:r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sz="1200" b="0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using:</a:t>
            </a:r>
            <a:r>
              <a:rPr lang="en-US" altLang="ja-JP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3min/60*20*1142 pcs =1142 Hour / month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FF000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After: </a:t>
            </a:r>
            <a:r>
              <a:rPr lang="en-US" altLang="ja-JP" sz="1200" b="0" baseline="0" dirty="0">
                <a:solidFill>
                  <a:srgbClr val="FF000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1min/60*20*1142 pcs = 380.6 Hour /month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>
                <a:solidFill>
                  <a:srgbClr val="FF000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Total paper using : before  = 70ram, after = 10ram</a:t>
            </a:r>
            <a:endParaRPr lang="en-US" altLang="ja-JP" sz="1200" b="0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50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1m</a:t>
            </a:r>
          </a:p>
          <a:p>
            <a:r>
              <a:rPr lang="en-US" baseline="0" dirty="0"/>
              <a:t>The last slide I talk about the next activities:</a:t>
            </a:r>
          </a:p>
          <a:p>
            <a:r>
              <a:rPr lang="en-US" baseline="0" dirty="0"/>
              <a:t>For my team: learning, sharing, knowledge, experience for other member -&gt; My goal :….</a:t>
            </a:r>
          </a:p>
          <a:p>
            <a:r>
              <a:rPr lang="en-US" baseline="0" dirty="0"/>
              <a:t>For myself: study method issue and solve problem, control schedule keep on time. Find the best solution to save time…</a:t>
            </a:r>
          </a:p>
          <a:p>
            <a:r>
              <a:rPr lang="en-US" baseline="0" dirty="0"/>
              <a:t>Next activities: ….</a:t>
            </a:r>
          </a:p>
          <a:p>
            <a:endParaRPr lang="en-US" baseline="0" dirty="0"/>
          </a:p>
          <a:p>
            <a:r>
              <a:rPr lang="en-US" baseline="0" dirty="0"/>
              <a:t>That all my report. Thanks for your listening! </a:t>
            </a:r>
          </a:p>
          <a:p>
            <a:r>
              <a:rPr lang="en-US" baseline="0" dirty="0"/>
              <a:t>If do you have any question, please let me know? </a:t>
            </a:r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7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0.5m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Now, I introduce about my self.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I work here start February, 2019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</a:t>
            </a:r>
            <a:r>
              <a:rPr lang="en-US" dirty="0"/>
              <a:t>see in the ISD Organization, I’m working in Develop team. There are 4 peoples in my team. I’m a </a:t>
            </a:r>
            <a:r>
              <a:rPr lang="en-US" baseline="0" dirty="0"/>
              <a:t>in charge of Software development.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New assignment after promotion: …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latin typeface="Arial" pitchFamily="34" charset="0"/>
                <a:cs typeface="Arial" pitchFamily="34" charset="0"/>
              </a:rPr>
              <a:t>There are some my achievement. I had done many project with achieve cost down, reduce HC, ensure quantity for production.</a:t>
            </a:r>
            <a:endParaRPr lang="ja-JP" altLang="en-US" sz="1200" dirty="0">
              <a:latin typeface="Arial" pitchFamily="34" charset="0"/>
              <a:cs typeface="Arial" pitchFamily="34" charset="0"/>
            </a:endParaRPr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2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(1m)</a:t>
            </a:r>
          </a:p>
          <a:p>
            <a:pPr defTabSz="915406">
              <a:defRPr/>
            </a:pPr>
            <a:r>
              <a:rPr lang="en-US" dirty="0"/>
              <a:t>The next, I talk about</a:t>
            </a:r>
            <a:r>
              <a:rPr lang="en-US" baseline="0" dirty="0"/>
              <a:t> the </a:t>
            </a:r>
            <a:r>
              <a:rPr lang="en-US" dirty="0"/>
              <a:t>background</a:t>
            </a:r>
            <a:r>
              <a:rPr lang="en-US" baseline="0" dirty="0"/>
              <a:t> of activities. </a:t>
            </a:r>
          </a:p>
          <a:p>
            <a:pPr defTabSz="915406">
              <a:defRPr/>
            </a:pPr>
            <a:r>
              <a:rPr lang="en-US" altLang="en-US" dirty="0"/>
              <a:t>- Let's look Project</a:t>
            </a:r>
            <a:r>
              <a:rPr lang="en-US" altLang="en-US" baseline="0" dirty="0"/>
              <a:t> summary </a:t>
            </a:r>
            <a:r>
              <a:rPr lang="en-US" altLang="en-US" dirty="0"/>
              <a:t>in 5-year. </a:t>
            </a:r>
            <a:r>
              <a:rPr lang="en-US" altLang="en-US" baseline="0" dirty="0"/>
              <a:t>IT </a:t>
            </a:r>
            <a:r>
              <a:rPr lang="en-US" altLang="en-US" b="0" dirty="0"/>
              <a:t>received a lot</a:t>
            </a:r>
            <a:r>
              <a:rPr lang="en-US" altLang="en-US" b="0" baseline="0" dirty="0"/>
              <a:t> of</a:t>
            </a:r>
            <a:r>
              <a:rPr lang="en-US" altLang="en-US" b="0" dirty="0"/>
              <a:t> number request</a:t>
            </a:r>
            <a:r>
              <a:rPr lang="en-US" altLang="en-US" b="0" baseline="0" dirty="0"/>
              <a:t> </a:t>
            </a:r>
            <a:r>
              <a:rPr lang="en-US" altLang="en-US" b="0" dirty="0"/>
              <a:t>. There</a:t>
            </a:r>
            <a:r>
              <a:rPr lang="en-US" altLang="en-US" b="0" baseline="0" dirty="0"/>
              <a:t> is small of request is </a:t>
            </a:r>
            <a:r>
              <a:rPr lang="en-US" altLang="en-US" b="0" dirty="0"/>
              <a:t>selected.. </a:t>
            </a:r>
          </a:p>
          <a:p>
            <a:pPr defTabSz="915406">
              <a:defRPr/>
            </a:pPr>
            <a:r>
              <a:rPr lang="en-US" altLang="en-US" b="0" baseline="0" dirty="0"/>
              <a:t>My Target : increase quantity project but actual the develop time still </a:t>
            </a:r>
            <a:r>
              <a:rPr lang="en-US" altLang="en-US" b="0" baseline="0" dirty="0">
                <a:solidFill>
                  <a:srgbClr val="FF0000"/>
                </a:solidFill>
              </a:rPr>
              <a:t>not enough</a:t>
            </a:r>
            <a:r>
              <a:rPr lang="en-US" altLang="en-US" b="0" baseline="0" dirty="0"/>
              <a:t>.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b="1" baseline="0" dirty="0"/>
              <a:t>Normal support is very height</a:t>
            </a:r>
            <a:r>
              <a:rPr lang="en-US" altLang="en-US" b="0" baseline="0" dirty="0"/>
              <a:t> because all application </a:t>
            </a:r>
            <a:r>
              <a:rPr lang="en-US" altLang="en-US" b="1" baseline="0" dirty="0"/>
              <a:t>on Handy terminal is running wince</a:t>
            </a:r>
            <a:r>
              <a:rPr lang="en-US" altLang="en-US" b="0" baseline="0" dirty="0"/>
              <a:t>. </a:t>
            </a:r>
            <a:r>
              <a:rPr lang="en-US" altLang="en-US" b="0" dirty="0">
                <a:solidFill>
                  <a:srgbClr val="FF0000"/>
                </a:solidFill>
              </a:rPr>
              <a:t>Difficult to develop soft on them. Take long time to modify and build program. Sometime repair and setup Operation system when error</a:t>
            </a:r>
            <a:r>
              <a:rPr lang="en-US" altLang="en-US" b="0" dirty="0"/>
              <a:t>.  (</a:t>
            </a:r>
            <a:r>
              <a:rPr lang="en-US" dirty="0"/>
              <a:t>There are a lot of software  need support during operation. human error, machine error, or system error. I need to solve it for the system running again..)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baseline="0" dirty="0"/>
              <a:t>The advantage of this action : reduce support time and increase develop time.</a:t>
            </a:r>
            <a:endParaRPr lang="en-US" altLang="en-US" b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 other reason, Win CE end of line 2023</a:t>
            </a:r>
            <a:r>
              <a:rPr lang="en-US" dirty="0"/>
              <a:t>.  to comply company policy We need to upgrade win CE to android Operation</a:t>
            </a:r>
            <a:r>
              <a:rPr lang="en-US" baseline="0" dirty="0"/>
              <a:t> system.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 is a large system of the factory that needs to be upgraded  is</a:t>
            </a:r>
            <a:r>
              <a:rPr lang="en-US" b="1" baseline="0" dirty="0"/>
              <a:t> FOSS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sym typeface="Wingdings" panose="05000000000000000000" pitchFamily="2" charset="2"/>
              </a:rPr>
              <a:t> This is reason </a:t>
            </a:r>
            <a:r>
              <a:rPr lang="en-US" b="0" baseline="0" dirty="0">
                <a:sym typeface="Wingdings" panose="05000000000000000000" pitchFamily="2" charset="2"/>
              </a:rPr>
              <a:t>I</a:t>
            </a:r>
            <a:r>
              <a:rPr lang="en-US" baseline="0" dirty="0"/>
              <a:t> select issue 1.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Next slide, I talk about the background issue 2.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7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(1m)</a:t>
            </a:r>
            <a:r>
              <a:rPr lang="en-US" altLang="en-US" baseline="0" dirty="0"/>
              <a:t>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- we are look at the ratio development team project: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following KPI annual we must complete is 30%, in addition to 10% of urgent projects . The rest of request is 60% from other departments. These are thing that we </a:t>
            </a:r>
            <a:r>
              <a:rPr lang="en-US" altLang="en-US" b="1" baseline="0" dirty="0"/>
              <a:t>haven’t enough time to complete</a:t>
            </a:r>
            <a:r>
              <a:rPr lang="en-US" altLang="en-US" baseline="0" dirty="0"/>
              <a:t>. Its content of other request related to:….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b="1" baseline="0" dirty="0"/>
              <a:t>An example of other request</a:t>
            </a:r>
            <a:r>
              <a:rPr lang="en-US" altLang="en-US" baseline="0" dirty="0"/>
              <a:t>, we look at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Current Asset Management IT: there</a:t>
            </a:r>
            <a:r>
              <a:rPr lang="en-US" sz="12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are a lot of manual job, excel file and check sheet, papers.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en-US" altLang="en-US" b="1" dirty="0"/>
              <a:t>For this reason, I select the</a:t>
            </a:r>
            <a:r>
              <a:rPr lang="en-US" altLang="en-US" b="1" baseline="0" dirty="0"/>
              <a:t> issue 2  </a:t>
            </a:r>
            <a:r>
              <a:rPr lang="en-US" altLang="en-US" b="1" dirty="0"/>
              <a:t>make an</a:t>
            </a:r>
            <a:r>
              <a:rPr lang="en-US" altLang="en-US" b="1" baseline="0" dirty="0"/>
              <a:t> new system</a:t>
            </a:r>
            <a:endParaRPr lang="en-US" altLang="en-US" b="1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baseline="0" dirty="0"/>
              <a:t>current process</a:t>
            </a:r>
            <a:r>
              <a:rPr lang="en-US" altLang="en-US" baseline="0" dirty="0"/>
              <a:t>: </a:t>
            </a:r>
            <a:r>
              <a:rPr lang="en-US" altLang="en-US" b="1" baseline="0" dirty="0"/>
              <a:t>all step </a:t>
            </a:r>
            <a:r>
              <a:rPr lang="en-US" altLang="en-US" baseline="0" dirty="0"/>
              <a:t>there are </a:t>
            </a:r>
            <a:r>
              <a:rPr lang="en-US" altLang="en-US" b="1" baseline="0" dirty="0"/>
              <a:t>more 1 thousand </a:t>
            </a:r>
            <a:r>
              <a:rPr lang="en-US" altLang="en-US" baseline="0" dirty="0"/>
              <a:t>items need to be managed.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(</a:t>
            </a:r>
            <a:r>
              <a:rPr lang="en-US" altLang="en-US" dirty="0"/>
              <a:t>All these activities are manual job through papers, check sheet and</a:t>
            </a:r>
            <a:r>
              <a:rPr lang="en-US" altLang="en-US" baseline="0" dirty="0"/>
              <a:t> excel file</a:t>
            </a:r>
            <a:r>
              <a:rPr lang="en-US" altLang="en-US" dirty="0"/>
              <a:t>. It takes a lot of time to manage monthly inventory)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My</a:t>
            </a:r>
            <a:r>
              <a:rPr lang="en-US" altLang="en-US" b="1" baseline="0" dirty="0"/>
              <a:t> action : </a:t>
            </a:r>
            <a:r>
              <a:rPr lang="en-US" altLang="en-US" b="1" dirty="0"/>
              <a:t>using by barcode technology, scan barcode auto save database</a:t>
            </a:r>
            <a:r>
              <a:rPr lang="en-US" altLang="en-US" b="1" baseline="0" dirty="0"/>
              <a:t> server</a:t>
            </a:r>
            <a:endParaRPr lang="en-US" altLang="en-US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Apply new system, We save time management, reduce papers.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8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06">
              <a:defRPr/>
            </a:pPr>
            <a:r>
              <a:rPr lang="en-US" altLang="en-US" dirty="0"/>
              <a:t>0.5m</a:t>
            </a:r>
          </a:p>
          <a:p>
            <a:pPr defTabSz="915406">
              <a:defRPr/>
            </a:pPr>
            <a:r>
              <a:rPr lang="en-US" altLang="en-US" dirty="0"/>
              <a:t>Next slide, I talk</a:t>
            </a:r>
            <a:r>
              <a:rPr lang="en-US" altLang="en-US" baseline="0" dirty="0"/>
              <a:t> about the </a:t>
            </a:r>
            <a:r>
              <a:rPr lang="en-US" altLang="en-US" dirty="0"/>
              <a:t>total improvement schedule</a:t>
            </a:r>
          </a:p>
          <a:p>
            <a:pPr defTabSz="915406"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the issue</a:t>
            </a:r>
            <a:r>
              <a:rPr lang="en-US" altLang="en-US" b="1" baseline="0" dirty="0">
                <a:solidFill>
                  <a:srgbClr val="FF0000"/>
                </a:solidFill>
              </a:rPr>
              <a:t> 1</a:t>
            </a:r>
            <a:r>
              <a:rPr lang="en-US" altLang="en-US" dirty="0"/>
              <a:t>, upgrade to FOSS from win CE to other</a:t>
            </a:r>
            <a:r>
              <a:rPr lang="en-US" altLang="en-US" baseline="0" dirty="0"/>
              <a:t> OS</a:t>
            </a:r>
            <a:r>
              <a:rPr lang="en-US" altLang="en-US" dirty="0"/>
              <a:t>. </a:t>
            </a:r>
          </a:p>
          <a:p>
            <a:pPr defTabSz="915406">
              <a:defRPr/>
            </a:pPr>
            <a:r>
              <a:rPr lang="en-US" altLang="en-US" dirty="0"/>
              <a:t>[2] analyze and </a:t>
            </a:r>
            <a:r>
              <a:rPr lang="en-US" altLang="en-US" b="1" dirty="0"/>
              <a:t>optimize all process of Fos</a:t>
            </a:r>
            <a:r>
              <a:rPr lang="en-US" altLang="en-US" dirty="0"/>
              <a:t>s </a:t>
            </a:r>
            <a:r>
              <a:rPr lang="en-US" altLang="en-US" b="1" dirty="0"/>
              <a:t>-&gt; develop all functions-&gt; target :…</a:t>
            </a:r>
          </a:p>
          <a:p>
            <a:pPr defTabSz="915406">
              <a:defRPr/>
            </a:pPr>
            <a:r>
              <a:rPr lang="en-US" altLang="en-US" b="1" dirty="0"/>
              <a:t>The issue 2: [1</a:t>
            </a:r>
            <a:r>
              <a:rPr lang="en-US" sz="1200" b="1" dirty="0">
                <a:solidFill>
                  <a:schemeClr val="tx1"/>
                </a:solidFill>
                <a:latin typeface="Arial "/>
              </a:rPr>
              <a:t>] </a:t>
            </a:r>
            <a:r>
              <a:rPr lang="en-US" sz="1200" b="0" dirty="0">
                <a:solidFill>
                  <a:schemeClr val="tx1"/>
                </a:solidFill>
                <a:latin typeface="Arial "/>
              </a:rPr>
              <a:t>Study management asset -&gt; </a:t>
            </a:r>
            <a:r>
              <a:rPr lang="en-US" sz="1200" b="1" dirty="0">
                <a:solidFill>
                  <a:schemeClr val="tx1"/>
                </a:solidFill>
                <a:latin typeface="Arial "/>
              </a:rPr>
              <a:t>clear</a:t>
            </a:r>
            <a:r>
              <a:rPr lang="en-US" sz="1200" b="1" baseline="0" dirty="0">
                <a:solidFill>
                  <a:schemeClr val="tx1"/>
                </a:solidFill>
                <a:latin typeface="Arial "/>
              </a:rPr>
              <a:t> process and function</a:t>
            </a:r>
            <a:r>
              <a:rPr lang="en-US" sz="1200" b="1" dirty="0">
                <a:solidFill>
                  <a:schemeClr val="tx1"/>
                </a:solidFill>
                <a:latin typeface="Arial "/>
              </a:rPr>
              <a:t> </a:t>
            </a:r>
            <a:r>
              <a:rPr lang="en-US" altLang="en-US" baseline="0" dirty="0"/>
              <a:t>. </a:t>
            </a:r>
          </a:p>
          <a:p>
            <a:pPr defTabSz="915406">
              <a:defRPr/>
            </a:pPr>
            <a:r>
              <a:rPr lang="en-US" altLang="en-US" baseline="0" dirty="0"/>
              <a:t>After that , I </a:t>
            </a:r>
            <a:r>
              <a:rPr lang="en-US" altLang="en-US" b="1" baseline="0" dirty="0"/>
              <a:t>select the device and develop software</a:t>
            </a:r>
            <a:r>
              <a:rPr lang="en-US" altLang="en-US" baseline="0" dirty="0"/>
              <a:t>. -&gt; </a:t>
            </a:r>
            <a:r>
              <a:rPr lang="en-US" altLang="en-US" b="1" baseline="0" dirty="0"/>
              <a:t>target : </a:t>
            </a:r>
            <a:r>
              <a:rPr lang="en-US" altLang="en-US" baseline="0" dirty="0"/>
              <a:t>….</a:t>
            </a:r>
          </a:p>
          <a:p>
            <a:pPr defTabSz="915406">
              <a:defRPr/>
            </a:pPr>
            <a:r>
              <a:rPr lang="en-US" baseline="0" dirty="0"/>
              <a:t>Next slide, I will explain more detail for issue 1.</a:t>
            </a:r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26A045-34A6-4898-B5FE-2497D3664C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30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1m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issue 1,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company policy,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end of life 2023. 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Current situation: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Applications are running on Wince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support is very height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- Select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language &amp; new OS -&gt; develop new software</a:t>
            </a:r>
          </a:p>
          <a:p>
            <a:pPr marL="171450" marR="0" indent="-17145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rgbClr val="0000FF"/>
                </a:solidFill>
              </a:rPr>
              <a:t>upgrade FOSS =&gt; reduce</a:t>
            </a:r>
            <a:r>
              <a:rPr lang="en-US" baseline="0" dirty="0">
                <a:solidFill>
                  <a:srgbClr val="0000FF"/>
                </a:solidFill>
              </a:rPr>
              <a:t> support time.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baseline="0" dirty="0">
                <a:solidFill>
                  <a:srgbClr val="0000FF"/>
                </a:solidFill>
              </a:rPr>
              <a:t>My action </a:t>
            </a:r>
            <a:r>
              <a:rPr lang="en-US" altLang="en-US" baseline="0" dirty="0">
                <a:solidFill>
                  <a:srgbClr val="0000FF"/>
                </a:solidFill>
              </a:rPr>
              <a:t>:</a:t>
            </a:r>
            <a:endParaRPr lang="en-US" altLang="en-US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I have choose</a:t>
            </a:r>
            <a:r>
              <a:rPr lang="en-US" altLang="en-US" baseline="0" dirty="0"/>
              <a:t> </a:t>
            </a:r>
            <a:r>
              <a:rPr lang="en-US" altLang="en-US" b="1" dirty="0"/>
              <a:t>Flutter</a:t>
            </a:r>
            <a:r>
              <a:rPr lang="en-US" altLang="en-US" dirty="0"/>
              <a:t> language.</a:t>
            </a:r>
            <a:r>
              <a:rPr lang="en-US" altLang="en-US" baseline="0" dirty="0"/>
              <a:t> Because it</a:t>
            </a:r>
            <a:r>
              <a:rPr lang="en-US" altLang="en-US" dirty="0"/>
              <a:t> is used to develop applications for mobile devices. Runs on both Android and IOS platform, desktop applications and web applications.  (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software slow,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responsive to big data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system, Regularly repair and setup window again)</a:t>
            </a:r>
            <a:endParaRPr lang="en-US" altLang="en-US" dirty="0"/>
          </a:p>
          <a:p>
            <a:pPr defTabSz="915406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is quite commonly used and integrates many scanning devices. So that I have selected android platform.</a:t>
            </a:r>
          </a:p>
          <a:p>
            <a:pPr defTabSz="915406">
              <a:defRPr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Limit Wince : …. =&gt; The</a:t>
            </a:r>
            <a:r>
              <a:rPr lang="en-US" altLang="en-US" sz="12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advantage </a:t>
            </a:r>
            <a:r>
              <a:rPr lang="en-US" alt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use flutter to develop software</a:t>
            </a:r>
            <a:r>
              <a:rPr lang="en-US" altLang="en-US" sz="12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make faster, stable software</a:t>
            </a:r>
            <a:r>
              <a:rPr lang="en-US" alt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defTabSz="915406">
              <a:defRPr/>
            </a:pPr>
            <a:r>
              <a:rPr lang="en-US" alt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: let look at total devices need to upgrade new software. MCS department : 109PCS, other department: 6 pcs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Now I</a:t>
            </a:r>
            <a:r>
              <a:rPr lang="en-US" altLang="en-US" baseline="0" dirty="0"/>
              <a:t> go to the functions detail of FOSS.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Improvement result after upgrade:</a:t>
            </a:r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Increate develop time , reduce support time</a:t>
            </a:r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0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baseline="0" dirty="0"/>
              <a:t>1m</a:t>
            </a:r>
          </a:p>
          <a:p>
            <a:pPr marL="0" indent="0">
              <a:buFontTx/>
              <a:buNone/>
            </a:pPr>
            <a:r>
              <a:rPr lang="en-US" b="0" baseline="0" dirty="0"/>
              <a:t>Next slide, I talk a bout the detail of development </a:t>
            </a:r>
            <a:r>
              <a:rPr lang="en-US" b="1" baseline="0" dirty="0"/>
              <a:t>FOSS</a:t>
            </a:r>
            <a:r>
              <a:rPr lang="en-US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Current situation: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There a lot of functions (65 screens)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There are many similar functions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Many request improvement quality activities from the department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altLang="en-US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&amp; Optimize system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/>
              <a:t>Action (</a:t>
            </a:r>
            <a:r>
              <a:rPr lang="en-US" altLang="en-US" sz="1200" dirty="0"/>
              <a:t>There</a:t>
            </a:r>
            <a:r>
              <a:rPr lang="en-US" altLang="en-US" sz="1200" baseline="0" dirty="0"/>
              <a:t> are</a:t>
            </a:r>
            <a:r>
              <a:rPr lang="en-US" altLang="en-US" sz="1200" dirty="0"/>
              <a:t> </a:t>
            </a:r>
            <a:r>
              <a:rPr lang="en-US" altLang="en-US" sz="1200" b="1" dirty="0"/>
              <a:t>4 step</a:t>
            </a:r>
            <a:r>
              <a:rPr lang="en-US" altLang="en-US" sz="1200" dirty="0"/>
              <a:t>. </a:t>
            </a:r>
            <a:r>
              <a:rPr lang="en-US" altLang="en-US" sz="1200" b="1" dirty="0"/>
              <a:t>GR, storage, kitting and supply -&gt; there</a:t>
            </a:r>
            <a:r>
              <a:rPr lang="en-US" altLang="en-US" sz="1200" b="1" baseline="0" dirty="0"/>
              <a:t> are a lot of functions</a:t>
            </a:r>
            <a:r>
              <a:rPr lang="en-US" altLang="en-US" sz="1200" b="0" baseline="0" dirty="0"/>
              <a:t>) -&gt; total functions…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Arial" panose="020B0604020202020204" pitchFamily="34" charset="0"/>
              </a:rPr>
              <a:t>After analyze , discus with pic MCS we combine some the same function, reduce screen, optimize the process to reduce the operators. </a:t>
            </a:r>
            <a:r>
              <a:rPr lang="en-US" altLang="en-US" sz="1200" b="1" dirty="0">
                <a:cs typeface="Arial" panose="020B0604020202020204" pitchFamily="34" charset="0"/>
              </a:rPr>
              <a:t>Result: </a:t>
            </a:r>
            <a:r>
              <a:rPr lang="en-US" sz="1200" dirty="0">
                <a:cs typeface="Arial" panose="020B0604020202020204" pitchFamily="34" charset="0"/>
              </a:rPr>
              <a:t>=&gt; make new software to </a:t>
            </a:r>
            <a:r>
              <a:rPr lang="en-US" sz="1200" b="1" dirty="0">
                <a:cs typeface="Arial" panose="020B0604020202020204" pitchFamily="34" charset="0"/>
              </a:rPr>
              <a:t>upgrade on mobile. </a:t>
            </a:r>
            <a:endParaRPr lang="en-US" altLang="en-US" sz="1200" b="1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sz="1200" dirty="0"/>
              <a:t>Total function reduce 65 to 32</a:t>
            </a:r>
            <a:r>
              <a:rPr lang="en-US" altLang="en-US" sz="1200" b="1" dirty="0"/>
              <a:t>.  </a:t>
            </a:r>
            <a:r>
              <a:rPr lang="en-US" altLang="en-US" sz="1200" b="0" dirty="0"/>
              <a:t>(</a:t>
            </a:r>
            <a:r>
              <a:rPr lang="en-US" sz="1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Amount of working is big to develop.</a:t>
            </a:r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new technology to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and own.)</a:t>
            </a:r>
            <a:endParaRPr lang="en-US" baseline="0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- Support time</a:t>
            </a:r>
            <a:r>
              <a:rPr lang="en-US" altLang="en-US" baseline="0" dirty="0"/>
              <a:t> reduce 35%.</a:t>
            </a:r>
            <a:endParaRPr lang="en-US" altLang="en-US" dirty="0"/>
          </a:p>
          <a:p>
            <a:pPr marL="0" marR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Now, I move to next issue</a:t>
            </a:r>
            <a:r>
              <a:rPr lang="en-US" altLang="en-US" b="1" baseline="0" dirty="0"/>
              <a:t> 2</a:t>
            </a:r>
            <a:r>
              <a:rPr lang="en-US" altLang="en-US" b="1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3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1m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slide I talk about detail activities of issue 2: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Current</a:t>
            </a:r>
            <a:r>
              <a:rPr lang="en-US" altLang="en-US" b="1" baseline="0" dirty="0"/>
              <a:t> situation: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much manual job, papers, excel file</a:t>
            </a:r>
            <a:endParaRPr lang="en-US" altLang="en-US" b="1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equipment is not barcoded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long time to inventory, make report and trace history.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Current</a:t>
            </a:r>
            <a:r>
              <a:rPr lang="en-US" altLang="en-US" b="1" baseline="0" dirty="0"/>
              <a:t> situation: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all process, analysis and design</a:t>
            </a:r>
            <a:endParaRPr lang="en-US" altLang="en-US" b="1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tool create barcode =&gt;</a:t>
            </a:r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barcode to identify</a:t>
            </a:r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equipment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Build standard process of manage asset, develop software</a:t>
            </a:r>
            <a:r>
              <a:rPr lang="en-US" altLang="en-US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baseline="0" dirty="0"/>
              <a:t>Action: Apply scan barcode for each step reduce paper and manual job, check sheet and excel file.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When borrow &amp; return equipment scan item &amp; user ID card replace record paper. 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When transfer or inventory scan user's card to identify and fix location replace count manual pc.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With stationery warehouses, input and output items, have to scan barcodes to control them.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=&gt; After scan barcode -&gt;  Data result auto save database server via access point. Reports </a:t>
            </a:r>
            <a:r>
              <a:rPr lang="en-US" b="1" baseline="0" dirty="0"/>
              <a:t>auto visualizat</a:t>
            </a:r>
            <a:r>
              <a:rPr lang="en-US" baseline="0" dirty="0"/>
              <a:t>ion on website.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Merit 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Apply this system, you will control easy equipment and specially </a:t>
            </a:r>
            <a:r>
              <a:rPr lang="en-US" b="1" baseline="0" dirty="0"/>
              <a:t>we will save 60% time management and 80% print paper</a:t>
            </a:r>
            <a:r>
              <a:rPr lang="en-US" baseline="0" dirty="0"/>
              <a:t>.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the future expand other department.</a:t>
            </a:r>
          </a:p>
          <a:p>
            <a:pPr defTabSz="915406">
              <a:defRPr/>
            </a:pPr>
            <a:r>
              <a:rPr lang="en-US" altLang="en-US" sz="1200" b="1" baseline="0" dirty="0"/>
              <a:t>The next slide to confirm result.</a:t>
            </a:r>
            <a:endParaRPr lang="en-US" b="1" baseline="0" dirty="0"/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4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1m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slide I talk about detail activities of issue 2: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Current</a:t>
            </a:r>
            <a:r>
              <a:rPr lang="en-US" altLang="en-US" b="1" baseline="0" dirty="0"/>
              <a:t> situation: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much manual job, papers, excel file</a:t>
            </a:r>
            <a:endParaRPr lang="en-US" altLang="en-US" b="1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equipment is not barcoded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long time to inventory, make report and trace history.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Current</a:t>
            </a:r>
            <a:r>
              <a:rPr lang="en-US" altLang="en-US" b="1" baseline="0" dirty="0"/>
              <a:t> situation: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all process, analysis and design</a:t>
            </a:r>
            <a:endParaRPr lang="en-US" altLang="en-US" b="1" baseline="0" dirty="0"/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tool create barcode =&gt;</a:t>
            </a:r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barcode to identify</a:t>
            </a:r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equipment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Build standard process of manage asset, develop software</a:t>
            </a:r>
            <a:r>
              <a:rPr lang="en-US" altLang="en-US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baseline="0" dirty="0"/>
              <a:t>Action: Apply scan barcode for each step reduce paper and manual job, check sheet and excel file.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When borrow &amp; return equipment scan item &amp; user ID card replace record paper. 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When transfer or inventory scan user's card to identify and fix location replace count manual pc.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 With stationery warehouses, input and output items, have to scan barcodes to control them. (delete)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=&gt; After scan barcode -&gt;  Data result auto save database server via access point. Reports </a:t>
            </a:r>
            <a:r>
              <a:rPr lang="en-US" b="1" baseline="0" dirty="0"/>
              <a:t>auto visualizat</a:t>
            </a:r>
            <a:r>
              <a:rPr lang="en-US" baseline="0" dirty="0"/>
              <a:t>ion on website.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Merit :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Apply this system, you will control easy equipment and specially </a:t>
            </a:r>
            <a:r>
              <a:rPr lang="en-US" b="1" baseline="0" dirty="0"/>
              <a:t>we will save 60% time management and 80% print paper</a:t>
            </a:r>
            <a:r>
              <a:rPr lang="en-US" baseline="0" dirty="0"/>
              <a:t>. </a:t>
            </a:r>
          </a:p>
          <a:p>
            <a:pPr marL="0" marR="0" lvl="0" indent="0" algn="l" defTabSz="91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the future expand other department.</a:t>
            </a:r>
          </a:p>
          <a:p>
            <a:pPr defTabSz="915406">
              <a:defRPr/>
            </a:pPr>
            <a:r>
              <a:rPr lang="en-US" altLang="en-US" sz="1200" b="1" baseline="0" dirty="0"/>
              <a:t>The next slide to confirm result.</a:t>
            </a:r>
            <a:endParaRPr lang="en-US" b="1" baseline="0" dirty="0"/>
          </a:p>
          <a:p>
            <a:pPr defTabSz="915406">
              <a:defRPr/>
            </a:pPr>
            <a:endParaRPr lang="en-US" altLang="en-US" dirty="0"/>
          </a:p>
          <a:p>
            <a:pPr defTabSz="915406"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6A045-34A6-4898-B5FE-2497D3664C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8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5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668AA-B719-4E57-9876-5F3933D70C1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660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8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8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4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6C63C-0848-4B82-AE9B-D0C2F4F853C4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4072-25B1-4908-B7CA-F68A68654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jpeg"/><Relationship Id="rId20" Type="http://schemas.microsoft.com/office/2007/relationships/hdphoto" Target="../media/hdphoto2.wdp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8.wmf"/><Relationship Id="rId24" Type="http://schemas.openxmlformats.org/officeDocument/2006/relationships/image" Target="../media/image1.wm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jpe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jpg"/><Relationship Id="rId12" Type="http://schemas.openxmlformats.org/officeDocument/2006/relationships/image" Target="../media/image30.jpeg"/><Relationship Id="rId17" Type="http://schemas.openxmlformats.org/officeDocument/2006/relationships/image" Target="../media/image35.png"/><Relationship Id="rId25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emf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24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2"/>
          <p:cNvSpPr>
            <a:spLocks noChangeArrowheads="1"/>
          </p:cNvSpPr>
          <p:nvPr/>
        </p:nvSpPr>
        <p:spPr bwMode="gray">
          <a:xfrm>
            <a:off x="3124200" y="1782532"/>
            <a:ext cx="2743200" cy="4270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400" b="1" dirty="0">
                <a:solidFill>
                  <a:prstClr val="black"/>
                </a:solidFill>
                <a:latin typeface="Arial Black" panose="020B0A040201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MAIN CONTENTS</a:t>
            </a:r>
          </a:p>
        </p:txBody>
      </p:sp>
      <p:sp>
        <p:nvSpPr>
          <p:cNvPr id="10" name="AutoShape 54"/>
          <p:cNvSpPr>
            <a:spLocks noChangeArrowheads="1"/>
          </p:cNvSpPr>
          <p:nvPr/>
        </p:nvSpPr>
        <p:spPr bwMode="gray">
          <a:xfrm>
            <a:off x="1066801" y="2245059"/>
            <a:ext cx="59436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Job History &amp; Achievement</a:t>
            </a:r>
            <a:endParaRPr lang="vi-VN" sz="2000" dirty="0">
              <a:solidFill>
                <a:prstClr val="black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1" name="AutoShape 54"/>
          <p:cNvSpPr>
            <a:spLocks noChangeArrowheads="1"/>
          </p:cNvSpPr>
          <p:nvPr/>
        </p:nvSpPr>
        <p:spPr bwMode="gray">
          <a:xfrm>
            <a:off x="1066800" y="33205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Total Improvement Schedule</a:t>
            </a:r>
            <a:endParaRPr kumimoji="1" lang="vi-VN" sz="2000" dirty="0">
              <a:solidFill>
                <a:prstClr val="black"/>
              </a:solidFill>
              <a:ea typeface="HGP創英角ｺﾞｼｯｸUB" panose="020B0900000000000000" pitchFamily="50" charset="-128"/>
              <a:cs typeface="Arial" pitchFamily="34" charset="0"/>
            </a:endParaRPr>
          </a:p>
        </p:txBody>
      </p:sp>
      <p:sp>
        <p:nvSpPr>
          <p:cNvPr id="12" name="AutoShape 54"/>
          <p:cNvSpPr>
            <a:spLocks noChangeArrowheads="1"/>
          </p:cNvSpPr>
          <p:nvPr/>
        </p:nvSpPr>
        <p:spPr bwMode="gray">
          <a:xfrm>
            <a:off x="1066803" y="3853916"/>
            <a:ext cx="5943599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sz="2000" dirty="0"/>
              <a:t>Detail Improvement Activity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	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3" name="AutoShape 54"/>
          <p:cNvSpPr>
            <a:spLocks noChangeArrowheads="1"/>
          </p:cNvSpPr>
          <p:nvPr/>
        </p:nvSpPr>
        <p:spPr bwMode="gray">
          <a:xfrm>
            <a:off x="7162801" y="2245061"/>
            <a:ext cx="1600201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14" name="AutoShape 54"/>
          <p:cNvSpPr>
            <a:spLocks noChangeArrowheads="1"/>
          </p:cNvSpPr>
          <p:nvPr/>
        </p:nvSpPr>
        <p:spPr bwMode="gray">
          <a:xfrm>
            <a:off x="7170968" y="33205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15" name="AutoShape 54"/>
          <p:cNvSpPr>
            <a:spLocks noChangeArrowheads="1"/>
          </p:cNvSpPr>
          <p:nvPr/>
        </p:nvSpPr>
        <p:spPr bwMode="gray">
          <a:xfrm>
            <a:off x="7162801" y="38539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5~7</a:t>
            </a:r>
          </a:p>
        </p:txBody>
      </p:sp>
      <p:sp>
        <p:nvSpPr>
          <p:cNvPr id="16" name="AutoShape 54"/>
          <p:cNvSpPr>
            <a:spLocks noChangeArrowheads="1"/>
          </p:cNvSpPr>
          <p:nvPr/>
        </p:nvSpPr>
        <p:spPr bwMode="gray">
          <a:xfrm>
            <a:off x="1066800" y="4386024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Confirm result &amp; Next activities</a:t>
            </a:r>
          </a:p>
        </p:txBody>
      </p:sp>
      <p:sp>
        <p:nvSpPr>
          <p:cNvPr id="17" name="AutoShape 54"/>
          <p:cNvSpPr>
            <a:spLocks noChangeArrowheads="1"/>
          </p:cNvSpPr>
          <p:nvPr/>
        </p:nvSpPr>
        <p:spPr bwMode="gray">
          <a:xfrm>
            <a:off x="7162801" y="43873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</a:t>
            </a:r>
            <a:r>
              <a:rPr kumimoji="1" lang="en-US" altLang="ja-JP" sz="2000" dirty="0" smtClean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..~..</a:t>
            </a:r>
            <a:endParaRPr kumimoji="1" lang="en-US" altLang="ja-JP" sz="2000" dirty="0">
              <a:solidFill>
                <a:prstClr val="black"/>
              </a:solidFill>
              <a:latin typeface="Arial" panose="020B0604020202020204" pitchFamily="34" charset="0"/>
              <a:ea typeface="HGP創英角ｺﾞｼｯｸUB" panose="020B09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8" name="AutoShape 54"/>
          <p:cNvSpPr>
            <a:spLocks noChangeArrowheads="1"/>
          </p:cNvSpPr>
          <p:nvPr/>
        </p:nvSpPr>
        <p:spPr bwMode="gray">
          <a:xfrm>
            <a:off x="457200" y="2245061"/>
            <a:ext cx="457200" cy="467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AutoShape 54"/>
          <p:cNvSpPr>
            <a:spLocks noChangeArrowheads="1"/>
          </p:cNvSpPr>
          <p:nvPr/>
        </p:nvSpPr>
        <p:spPr bwMode="gray">
          <a:xfrm>
            <a:off x="457200" y="33205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AutoShape 54"/>
          <p:cNvSpPr>
            <a:spLocks noChangeArrowheads="1"/>
          </p:cNvSpPr>
          <p:nvPr/>
        </p:nvSpPr>
        <p:spPr bwMode="gray">
          <a:xfrm>
            <a:off x="457200" y="38539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1" name="AutoShape 54"/>
          <p:cNvSpPr>
            <a:spLocks noChangeArrowheads="1"/>
          </p:cNvSpPr>
          <p:nvPr/>
        </p:nvSpPr>
        <p:spPr bwMode="gray">
          <a:xfrm>
            <a:off x="457200" y="43873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AutoShape 54"/>
          <p:cNvSpPr>
            <a:spLocks noChangeArrowheads="1"/>
          </p:cNvSpPr>
          <p:nvPr/>
        </p:nvSpPr>
        <p:spPr bwMode="gray">
          <a:xfrm>
            <a:off x="1066800" y="2787116"/>
            <a:ext cx="59436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ea typeface="HGP創英角ｺﾞｼｯｸUB" pitchFamily="50" charset="-128"/>
                <a:cs typeface="Arial" panose="020B0604020202020204" pitchFamily="34" charset="0"/>
              </a:rPr>
              <a:t>Background Of Activities</a:t>
            </a:r>
          </a:p>
        </p:txBody>
      </p:sp>
      <p:sp>
        <p:nvSpPr>
          <p:cNvPr id="23" name="AutoShape 54"/>
          <p:cNvSpPr>
            <a:spLocks noChangeArrowheads="1"/>
          </p:cNvSpPr>
          <p:nvPr/>
        </p:nvSpPr>
        <p:spPr bwMode="gray">
          <a:xfrm>
            <a:off x="7162801" y="2787116"/>
            <a:ext cx="1600201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Page 2~3</a:t>
            </a:r>
          </a:p>
        </p:txBody>
      </p:sp>
      <p:sp>
        <p:nvSpPr>
          <p:cNvPr id="24" name="AutoShape 54"/>
          <p:cNvSpPr>
            <a:spLocks noChangeArrowheads="1"/>
          </p:cNvSpPr>
          <p:nvPr/>
        </p:nvSpPr>
        <p:spPr bwMode="gray">
          <a:xfrm>
            <a:off x="457200" y="2787116"/>
            <a:ext cx="457200" cy="46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D8FA03C-A0E8-8E44-D834-BE0286E7A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48135"/>
            <a:ext cx="4724400" cy="1581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+mn-lt"/>
              </a:rPr>
              <a:t>Presented by	 : Nguyen Nhu Minh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Join Date	 : 12-Feb-2019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Current Position	 : Officer </a:t>
            </a:r>
            <a:r>
              <a:rPr lang="en-US" altLang="en-US" sz="2000" dirty="0" smtClean="0">
                <a:latin typeface="+mn-lt"/>
              </a:rPr>
              <a:t>(6 </a:t>
            </a:r>
            <a:r>
              <a:rPr lang="en-US" altLang="en-US" sz="2000" dirty="0">
                <a:latin typeface="+mn-lt"/>
              </a:rPr>
              <a:t>years)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New Position	 : Supervisor</a:t>
            </a:r>
          </a:p>
          <a:p>
            <a:pPr eaLnBrk="1" hangingPunct="1"/>
            <a:r>
              <a:rPr lang="en-US" altLang="en-US" sz="2000" dirty="0">
                <a:latin typeface="+mn-lt"/>
              </a:rPr>
              <a:t>Section		 : DEV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715151C-137E-1074-DBAC-D97ECE99F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2" y="419110"/>
            <a:ext cx="9070848" cy="12588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0000FF"/>
                </a:solidFill>
              </a:rPr>
              <a:t>Optimize the OQC management process by software </a:t>
            </a:r>
            <a:endParaRPr lang="en-US" sz="2400" dirty="0" smtClean="0">
              <a:solidFill>
                <a:srgbClr val="0000FF"/>
              </a:solidFill>
            </a:endParaRPr>
          </a:p>
          <a:p>
            <a:pPr algn="ctr"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&amp; </a:t>
            </a:r>
            <a:r>
              <a:rPr lang="en-US" sz="2400" dirty="0">
                <a:solidFill>
                  <a:srgbClr val="0000FF"/>
                </a:solidFill>
              </a:rPr>
              <a:t>standardize electronic stamps</a:t>
            </a:r>
            <a:endParaRPr kumimoji="1" lang="en-US" altLang="ja-JP" sz="2400" dirty="0">
              <a:solidFill>
                <a:srgbClr val="0000FF"/>
              </a:solidFill>
              <a:ea typeface="HGP創英角ｺﾞｼｯｸUB" pitchFamily="50" charset="-128"/>
              <a:cs typeface="Arial" panose="020B060402020202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93CC973A-5DDA-831E-F6F1-46191F875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0"/>
            <a:ext cx="3097213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ja-JP" sz="2000" b="1" dirty="0">
                <a:ea typeface="+mj-ea"/>
                <a:cs typeface="Arial" charset="0"/>
              </a:rPr>
              <a:t>PROMOTION REPORT</a:t>
            </a:r>
          </a:p>
        </p:txBody>
      </p:sp>
    </p:spTree>
    <p:extLst>
      <p:ext uri="{BB962C8B-B14F-4D97-AF65-F5344CB8AC3E}">
        <p14:creationId xmlns:p14="http://schemas.microsoft.com/office/powerpoint/2010/main" val="4396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5" cy="576263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buNone/>
              </a:pPr>
              <a:r>
                <a:rPr lang="en-US" altLang="ja-JP" sz="2000" b="1" dirty="0">
                  <a:solidFill>
                    <a:srgbClr val="FFFFCC"/>
                  </a:solidFill>
                  <a:ea typeface="HGP創英角ｺﾞｼｯｸUB" pitchFamily="50" charset="-128"/>
                  <a:cs typeface="Arial" panose="020B0604020202020204" pitchFamily="34" charset="0"/>
                </a:rPr>
                <a:t>Confirm result</a:t>
              </a: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r>
                <a:rPr lang="en-US" altLang="ja-JP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500827" y="2135321"/>
            <a:ext cx="1426003" cy="49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"/>
              </a:rPr>
              <a:t>65 % Development</a:t>
            </a:r>
          </a:p>
        </p:txBody>
      </p:sp>
    </p:spTree>
    <p:extLst>
      <p:ext uri="{BB962C8B-B14F-4D97-AF65-F5344CB8AC3E}">
        <p14:creationId xmlns:p14="http://schemas.microsoft.com/office/powerpoint/2010/main" val="411226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6" cy="576263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buNone/>
              </a:pPr>
              <a:r>
                <a:rPr lang="en-US" altLang="ja-JP" sz="2000" b="1" dirty="0">
                  <a:solidFill>
                    <a:srgbClr val="FFFFCC"/>
                  </a:solidFill>
                  <a:ea typeface="HGP創英角ｺﾞｼｯｸUB" pitchFamily="50" charset="-128"/>
                  <a:cs typeface="Arial" panose="020B0604020202020204" pitchFamily="34" charset="0"/>
                </a:rPr>
                <a:t>Next activities</a:t>
              </a: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10</a:t>
              </a:r>
              <a:r>
                <a:rPr lang="en-US" altLang="ja-JP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3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857250"/>
            <a:ext cx="9144000" cy="303821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</a:t>
            </a:r>
            <a:r>
              <a:rPr lang="en-US" sz="135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: Electronic standardization of stamps for IQC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1496" y="1181159"/>
            <a:ext cx="9132505" cy="219532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9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Summary Merit if IQC no chop stamp on actual Pallet &amp; Box/ Hopper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95" y="1440865"/>
          <a:ext cx="9132505" cy="3679638"/>
        </p:xfrm>
        <a:graphic>
          <a:graphicData uri="http://schemas.openxmlformats.org/drawingml/2006/table">
            <a:tbl>
              <a:tblPr/>
              <a:tblGrid>
                <a:gridCol w="1271930">
                  <a:extLst>
                    <a:ext uri="{9D8B030D-6E8A-4147-A177-3AD203B41FA5}">
                      <a16:colId xmlns:a16="http://schemas.microsoft.com/office/drawing/2014/main" val="1428481375"/>
                    </a:ext>
                  </a:extLst>
                </a:gridCol>
                <a:gridCol w="2174966">
                  <a:extLst>
                    <a:ext uri="{9D8B030D-6E8A-4147-A177-3AD203B41FA5}">
                      <a16:colId xmlns:a16="http://schemas.microsoft.com/office/drawing/2014/main" val="1733309075"/>
                    </a:ext>
                  </a:extLst>
                </a:gridCol>
                <a:gridCol w="656408">
                  <a:extLst>
                    <a:ext uri="{9D8B030D-6E8A-4147-A177-3AD203B41FA5}">
                      <a16:colId xmlns:a16="http://schemas.microsoft.com/office/drawing/2014/main" val="1587124651"/>
                    </a:ext>
                  </a:extLst>
                </a:gridCol>
                <a:gridCol w="301787">
                  <a:extLst>
                    <a:ext uri="{9D8B030D-6E8A-4147-A177-3AD203B41FA5}">
                      <a16:colId xmlns:a16="http://schemas.microsoft.com/office/drawing/2014/main" val="1041247639"/>
                    </a:ext>
                  </a:extLst>
                </a:gridCol>
                <a:gridCol w="604356">
                  <a:extLst>
                    <a:ext uri="{9D8B030D-6E8A-4147-A177-3AD203B41FA5}">
                      <a16:colId xmlns:a16="http://schemas.microsoft.com/office/drawing/2014/main" val="1362795796"/>
                    </a:ext>
                  </a:extLst>
                </a:gridCol>
                <a:gridCol w="691653">
                  <a:extLst>
                    <a:ext uri="{9D8B030D-6E8A-4147-A177-3AD203B41FA5}">
                      <a16:colId xmlns:a16="http://schemas.microsoft.com/office/drawing/2014/main" val="630593624"/>
                    </a:ext>
                  </a:extLst>
                </a:gridCol>
                <a:gridCol w="664793">
                  <a:extLst>
                    <a:ext uri="{9D8B030D-6E8A-4147-A177-3AD203B41FA5}">
                      <a16:colId xmlns:a16="http://schemas.microsoft.com/office/drawing/2014/main" val="1440903857"/>
                    </a:ext>
                  </a:extLst>
                </a:gridCol>
                <a:gridCol w="537206">
                  <a:extLst>
                    <a:ext uri="{9D8B030D-6E8A-4147-A177-3AD203B41FA5}">
                      <a16:colId xmlns:a16="http://schemas.microsoft.com/office/drawing/2014/main" val="22996462"/>
                    </a:ext>
                  </a:extLst>
                </a:gridCol>
                <a:gridCol w="429765">
                  <a:extLst>
                    <a:ext uri="{9D8B030D-6E8A-4147-A177-3AD203B41FA5}">
                      <a16:colId xmlns:a16="http://schemas.microsoft.com/office/drawing/2014/main" val="2752279390"/>
                    </a:ext>
                  </a:extLst>
                </a:gridCol>
                <a:gridCol w="671507">
                  <a:extLst>
                    <a:ext uri="{9D8B030D-6E8A-4147-A177-3AD203B41FA5}">
                      <a16:colId xmlns:a16="http://schemas.microsoft.com/office/drawing/2014/main" val="1067662325"/>
                    </a:ext>
                  </a:extLst>
                </a:gridCol>
                <a:gridCol w="698369">
                  <a:extLst>
                    <a:ext uri="{9D8B030D-6E8A-4147-A177-3AD203B41FA5}">
                      <a16:colId xmlns:a16="http://schemas.microsoft.com/office/drawing/2014/main" val="4230515190"/>
                    </a:ext>
                  </a:extLst>
                </a:gridCol>
                <a:gridCol w="429765">
                  <a:extLst>
                    <a:ext uri="{9D8B030D-6E8A-4147-A177-3AD203B41FA5}">
                      <a16:colId xmlns:a16="http://schemas.microsoft.com/office/drawing/2014/main" val="704272227"/>
                    </a:ext>
                  </a:extLst>
                </a:gridCol>
              </a:tblGrid>
              <a:tr h="1439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39183"/>
                  </a:ext>
                </a:extLst>
              </a:tr>
              <a:tr h="3013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Mecanical part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RoHS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1655"/>
                  </a:ext>
                </a:extLst>
              </a:tr>
              <a:tr h="33297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 lot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lots coming in a month (inspection)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2681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4416"/>
                  </a:ext>
                </a:extLst>
              </a:tr>
              <a:tr h="281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pallets / 1 Lot incoming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Palet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5492"/>
                  </a:ext>
                </a:extLst>
              </a:tr>
              <a:tr h="3013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number of boxes, hoppers/ 1 Pallet</a:t>
                      </a:r>
                      <a:endParaRPr lang="sv-S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39385"/>
                  </a:ext>
                </a:extLst>
              </a:tr>
              <a:tr h="33297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for chop stamp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and stamp OK/NG for 1 receiving card/1 Pallet (seconds)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562188"/>
                  </a:ext>
                </a:extLst>
              </a:tr>
              <a:tr h="3013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check stamp for 1 box (seconds)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52215"/>
                  </a:ext>
                </a:extLst>
              </a:tr>
              <a:tr h="281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Code / Batch Time Record (seconds)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96082"/>
                  </a:ext>
                </a:extLst>
              </a:tr>
              <a:tr h="3329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move to warehouse for return and stamping/ 1 Lot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86508"/>
                  </a:ext>
                </a:extLst>
              </a:tr>
              <a:tr h="3013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Lot = </a:t>
                      </a:r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(4*2)+(</a:t>
                      </a:r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5*3*2)+(6) +(7) (second)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780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390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270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150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300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165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165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120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4971"/>
                  </a:ext>
                </a:extLst>
              </a:tr>
              <a:tr h="3013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 / month = 8*1  (Hours)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395,460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143,910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723,870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144,000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152,100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60,885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442,365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115,200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08224"/>
                  </a:ext>
                </a:extLst>
              </a:tr>
              <a:tr h="30134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(Hours)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             391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                                                             214 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2266"/>
                  </a:ext>
                </a:extLst>
              </a:tr>
              <a:tr h="16648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055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68741" y="5120500"/>
          <a:ext cx="3610929" cy="880250"/>
        </p:xfrm>
        <a:graphic>
          <a:graphicData uri="http://schemas.openxmlformats.org/drawingml/2006/table">
            <a:tbl>
              <a:tblPr/>
              <a:tblGrid>
                <a:gridCol w="2030595">
                  <a:extLst>
                    <a:ext uri="{9D8B030D-6E8A-4147-A177-3AD203B41FA5}">
                      <a16:colId xmlns:a16="http://schemas.microsoft.com/office/drawing/2014/main" val="497530562"/>
                    </a:ext>
                  </a:extLst>
                </a:gridCol>
                <a:gridCol w="874040">
                  <a:extLst>
                    <a:ext uri="{9D8B030D-6E8A-4147-A177-3AD203B41FA5}">
                      <a16:colId xmlns:a16="http://schemas.microsoft.com/office/drawing/2014/main" val="572731630"/>
                    </a:ext>
                  </a:extLst>
                </a:gridCol>
                <a:gridCol w="706294">
                  <a:extLst>
                    <a:ext uri="{9D8B030D-6E8A-4147-A177-3AD203B41FA5}">
                      <a16:colId xmlns:a16="http://schemas.microsoft.com/office/drawing/2014/main" val="1948756321"/>
                    </a:ext>
                  </a:extLst>
                </a:gridCol>
              </a:tblGrid>
              <a:tr h="2184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summary </a:t>
                      </a: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0297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time 1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1Month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9087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save time if delete chop stamp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958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 manpower / month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76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2/10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D287F2-FD80-91E7-98BC-CCDA78B740EE}"/>
              </a:ext>
            </a:extLst>
          </p:cNvPr>
          <p:cNvGrpSpPr/>
          <p:nvPr/>
        </p:nvGrpSpPr>
        <p:grpSpPr>
          <a:xfrm>
            <a:off x="32123" y="11443"/>
            <a:ext cx="9064036" cy="576263"/>
            <a:chOff x="-1598" y="-26988"/>
            <a:chExt cx="9144001" cy="5762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979E7B-32F7-69D5-B738-2F19CBEA8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altLang="ja-JP" sz="2000" b="1" dirty="0">
                  <a:solidFill>
                    <a:srgbClr val="FFFFCC"/>
                  </a:solidFill>
                  <a:ea typeface="Meiryo UI" panose="020B0604030504040204" pitchFamily="50" charset="-128"/>
                </a:rPr>
                <a:t>Job History &amp; Achievement (</a:t>
              </a:r>
              <a:r>
                <a:rPr lang="en-US" altLang="ja-JP" sz="2000" b="1" dirty="0" smtClean="0">
                  <a:solidFill>
                    <a:srgbClr val="FFFFCC"/>
                  </a:solidFill>
                  <a:ea typeface="Meiryo UI" panose="020B0604030504040204" pitchFamily="50" charset="-128"/>
                </a:rPr>
                <a:t>2019-2024)</a:t>
              </a:r>
              <a:endParaRPr lang="en-US" altLang="ja-JP" sz="2000" b="1" dirty="0">
                <a:solidFill>
                  <a:srgbClr val="FFFFCC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8" name="正方形/長方形 40">
              <a:extLst>
                <a:ext uri="{FF2B5EF4-FFF2-40B4-BE49-F238E27FC236}">
                  <a16:creationId xmlns:a16="http://schemas.microsoft.com/office/drawing/2014/main" id="{129545A5-036D-7EB2-AA0D-12B858F35A9C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1</a:t>
              </a:r>
              <a:r>
                <a:rPr lang="en-US" altLang="ja-JP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851CEAD-2519-B1D0-EFB5-9833B6865A93}"/>
              </a:ext>
            </a:extLst>
          </p:cNvPr>
          <p:cNvSpPr txBox="1"/>
          <p:nvPr/>
        </p:nvSpPr>
        <p:spPr>
          <a:xfrm>
            <a:off x="7983224" y="3388337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9" y="612628"/>
            <a:ext cx="4722776" cy="3791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 "/>
              </a:rPr>
              <a:t>1.Organization</a:t>
            </a:r>
            <a:r>
              <a:rPr lang="en-US" sz="2000" b="1" dirty="0">
                <a:solidFill>
                  <a:schemeClr val="tx1"/>
                </a:solidFill>
                <a:latin typeface="Arial 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rial "/>
              </a:rPr>
              <a:t>chart</a:t>
            </a:r>
            <a:r>
              <a:rPr lang="en-US" sz="2000" b="1" dirty="0" smtClean="0">
                <a:solidFill>
                  <a:schemeClr val="tx1"/>
                </a:solidFill>
                <a:latin typeface="Arial "/>
              </a:rPr>
              <a:t> </a:t>
            </a:r>
            <a:endParaRPr lang="en-US" sz="2000" b="1" dirty="0">
              <a:solidFill>
                <a:schemeClr val="tx1"/>
              </a:solidFill>
              <a:latin typeface="Arial 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504" y="3949902"/>
            <a:ext cx="4634345" cy="3662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2.My </a:t>
            </a:r>
            <a:r>
              <a:rPr lang="en-US" sz="2000" b="1" dirty="0">
                <a:solidFill>
                  <a:schemeClr val="tx1"/>
                </a:solidFill>
              </a:rPr>
              <a:t>Assignment: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8417" y="624110"/>
            <a:ext cx="4212341" cy="3662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 "/>
              </a:rPr>
              <a:t>3. Job history and Achievements</a:t>
            </a:r>
            <a:endParaRPr lang="en-US" sz="2000" b="1" dirty="0">
              <a:solidFill>
                <a:schemeClr val="tx1"/>
              </a:solidFill>
              <a:latin typeface="Arial 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77" y="4365182"/>
            <a:ext cx="4648200" cy="244620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150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Job: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Maintain developed </a:t>
            </a:r>
            <a:r>
              <a:rPr lang="en-GB" altLang="ja-JP" dirty="0" smtClean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dirty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Develop </a:t>
            </a:r>
            <a:r>
              <a:rPr lang="en-GB" altLang="ja-JP" dirty="0" smtClean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new software.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users and all systems of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endParaRPr lang="en-U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150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dirty="0" smtClean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…..</a:t>
            </a:r>
            <a:endParaRPr lang="en-GB" altLang="ja-JP" dirty="0">
              <a:solidFill>
                <a:srgbClr val="000000"/>
              </a:solidFill>
              <a:latin typeface="Arial" pitchFamily="34" charset="0"/>
              <a:ea typeface="Meiryo UI" panose="020B0604030504040204" pitchFamily="50" charset="-128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altLang="ja-JP" dirty="0" smtClean="0">
                <a:solidFill>
                  <a:srgbClr val="000000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…...</a:t>
            </a:r>
            <a:endParaRPr lang="en-GB" altLang="ja-JP" dirty="0">
              <a:solidFill>
                <a:srgbClr val="000000"/>
              </a:solidFill>
              <a:latin typeface="Arial" pitchFamily="34" charset="0"/>
              <a:ea typeface="Meiryo UI" panose="020B0604030504040204" pitchFamily="50" charset="-128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76705"/>
              </p:ext>
            </p:extLst>
          </p:nvPr>
        </p:nvGraphicFramePr>
        <p:xfrm>
          <a:off x="4858417" y="1045324"/>
          <a:ext cx="4237056" cy="570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83">
                  <a:extLst>
                    <a:ext uri="{9D8B030D-6E8A-4147-A177-3AD203B41FA5}">
                      <a16:colId xmlns:a16="http://schemas.microsoft.com/office/drawing/2014/main" val="2475584195"/>
                    </a:ext>
                  </a:extLst>
                </a:gridCol>
                <a:gridCol w="3228073">
                  <a:extLst>
                    <a:ext uri="{9D8B030D-6E8A-4147-A177-3AD203B41FA5}">
                      <a16:colId xmlns:a16="http://schemas.microsoft.com/office/drawing/2014/main" val="2599648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Career</a:t>
                      </a:r>
                      <a:r>
                        <a:rPr lang="en-US" baseline="0" dirty="0" smtClean="0"/>
                        <a:t> 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6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 "/>
                        </a:rPr>
                        <a:t>02/2019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/>
                        <a:t>Start working in PSNV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 smtClean="0">
                          <a:latin typeface="Arial "/>
                        </a:rPr>
                        <a:t>Officer of develop team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8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transfer kitting to SAP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6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QC &amp;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 Free Location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1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print Stock card by Mobile printer for MCS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2pax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1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fontAlgn="b">
                        <a:lnSpc>
                          <a:spcPct val="13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Tally sheet for SCM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indent="0" fontAlgn="b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Save cost: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33.6K$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1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 sub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system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Save cost: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16.8K$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16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fontAlgn="b">
                        <a:lnSpc>
                          <a:spcPct val="13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weigh check system</a:t>
                      </a:r>
                    </a:p>
                    <a:p>
                      <a:pPr marL="0" indent="0" fontAlgn="b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Ensure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456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 printing label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1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chop for IQC 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59397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48169" y="1070724"/>
            <a:ext cx="790231" cy="312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ISD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82" y="1033028"/>
            <a:ext cx="1449388" cy="31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en-US" altLang="ja-JP" sz="1400" dirty="0" smtClean="0">
                <a:ea typeface="Meiryo UI" panose="020B0604030504040204" pitchFamily="50" charset="-128"/>
                <a:cs typeface="Arial" panose="020B0604020202020204" pitchFamily="34" charset="0"/>
              </a:rPr>
              <a:t>GM Matsushita</a:t>
            </a:r>
            <a:endParaRPr lang="en-US" altLang="ja-JP" sz="1400" dirty="0"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7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04" y="1727306"/>
            <a:ext cx="1351649" cy="312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sz="1400" dirty="0">
                <a:solidFill>
                  <a:schemeClr val="tx1"/>
                </a:solidFill>
              </a:rPr>
              <a:t>SCM Solution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584F639C-975C-4185-8D42-15876F0A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09" y="1725572"/>
            <a:ext cx="1322127" cy="312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sz="1400" b="1" dirty="0">
                <a:solidFill>
                  <a:schemeClr val="tx1"/>
                </a:solidFill>
              </a:rPr>
              <a:t>IT Planning</a:t>
            </a:r>
            <a:endParaRPr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C70510B8-97BD-49AA-82E1-3AF84D1DE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255" y="2526999"/>
            <a:ext cx="677693" cy="542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en-US" sz="1400" b="1" dirty="0" smtClean="0">
                <a:solidFill>
                  <a:schemeClr val="tx1"/>
                </a:solidFill>
              </a:rPr>
              <a:t>ISM team</a:t>
            </a:r>
            <a:endParaRPr lang="en-US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8" y="2514603"/>
            <a:ext cx="612775" cy="561424"/>
          </a:xfrm>
          <a:prstGeom prst="roundRect">
            <a:avLst>
              <a:gd name="adj" fmla="val 0"/>
            </a:avLst>
          </a:prstGeom>
          <a:noFill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team</a:t>
            </a:r>
            <a:endParaRPr lang="en-US" altLang="ja-JP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13" y="2514601"/>
            <a:ext cx="916701" cy="561426"/>
          </a:xfrm>
          <a:prstGeom prst="roundRect">
            <a:avLst>
              <a:gd name="adj" fmla="val 0"/>
            </a:avLst>
          </a:prstGeom>
          <a:noFill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VBA team</a:t>
            </a:r>
            <a:endParaRPr lang="en-US" altLang="ja-JP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741" y="2514600"/>
            <a:ext cx="633072" cy="540345"/>
          </a:xfrm>
          <a:prstGeom prst="roundRect">
            <a:avLst>
              <a:gd name="adj" fmla="val 0"/>
            </a:avLst>
          </a:prstGeom>
          <a:noFill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team</a:t>
            </a:r>
            <a:endParaRPr lang="en-US" altLang="ja-JP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utoShape 68">
            <a:extLst>
              <a:ext uri="{FF2B5EF4-FFF2-40B4-BE49-F238E27FC236}">
                <a16:creationId xmlns:a16="http://schemas.microsoft.com/office/drawing/2014/main" id="{434FD15B-39E8-4921-86C9-F1714824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233" y="2528592"/>
            <a:ext cx="1265252" cy="547435"/>
          </a:xfrm>
          <a:prstGeom prst="roundRect">
            <a:avLst>
              <a:gd name="adj" fmla="val 0"/>
            </a:avLst>
          </a:prstGeom>
          <a:noFill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team</a:t>
            </a:r>
            <a:endParaRPr lang="en-US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Elbow Connector 59"/>
          <p:cNvCxnSpPr>
            <a:stCxn id="6" idx="2"/>
            <a:endCxn id="28" idx="0"/>
          </p:cNvCxnSpPr>
          <p:nvPr/>
        </p:nvCxnSpPr>
        <p:spPr>
          <a:xfrm rot="16200000" flipH="1">
            <a:off x="2423044" y="1003843"/>
            <a:ext cx="341970" cy="11014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2"/>
            <a:endCxn id="27" idx="0"/>
          </p:cNvCxnSpPr>
          <p:nvPr/>
        </p:nvCxnSpPr>
        <p:spPr>
          <a:xfrm rot="5400000">
            <a:off x="1293005" y="977026"/>
            <a:ext cx="343704" cy="1156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2" name="Elbow Connector 4191"/>
          <p:cNvCxnSpPr>
            <a:stCxn id="27" idx="2"/>
            <a:endCxn id="40" idx="0"/>
          </p:cNvCxnSpPr>
          <p:nvPr/>
        </p:nvCxnSpPr>
        <p:spPr>
          <a:xfrm rot="5400000">
            <a:off x="412939" y="2041112"/>
            <a:ext cx="474419" cy="4725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4" name="Elbow Connector 4193"/>
          <p:cNvCxnSpPr>
            <a:stCxn id="27" idx="2"/>
            <a:endCxn id="41" idx="0"/>
          </p:cNvCxnSpPr>
          <p:nvPr/>
        </p:nvCxnSpPr>
        <p:spPr>
          <a:xfrm rot="16200000" flipH="1">
            <a:off x="859588" y="2067024"/>
            <a:ext cx="474417" cy="4207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7" name="Elbow Connector 4196"/>
          <p:cNvCxnSpPr>
            <a:stCxn id="28" idx="2"/>
            <a:endCxn id="50" idx="0"/>
          </p:cNvCxnSpPr>
          <p:nvPr/>
        </p:nvCxnSpPr>
        <p:spPr>
          <a:xfrm rot="5400000">
            <a:off x="2449950" y="1819777"/>
            <a:ext cx="476150" cy="913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" name="Elbow Connector 4198"/>
          <p:cNvCxnSpPr>
            <a:stCxn id="28" idx="2"/>
            <a:endCxn id="57" idx="0"/>
          </p:cNvCxnSpPr>
          <p:nvPr/>
        </p:nvCxnSpPr>
        <p:spPr>
          <a:xfrm rot="16200000" flipH="1">
            <a:off x="3386245" y="1796978"/>
            <a:ext cx="490142" cy="973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" name="Straight Arrow Connector 4202"/>
          <p:cNvCxnSpPr/>
          <p:nvPr/>
        </p:nvCxnSpPr>
        <p:spPr>
          <a:xfrm>
            <a:off x="3152222" y="2246028"/>
            <a:ext cx="1363" cy="28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2733970" y="3142185"/>
            <a:ext cx="253964" cy="227465"/>
          </a:xfrm>
          <a:prstGeom prst="rect">
            <a:avLst/>
          </a:prstGeom>
          <a:solidFill>
            <a:srgbClr val="333399"/>
          </a:solidFill>
          <a:ln w="25400" cap="flat" cmpd="sng" algn="ctr">
            <a:solidFill>
              <a:srgbClr val="2D2D8A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4267318" y="2260381"/>
            <a:ext cx="253964" cy="227465"/>
          </a:xfrm>
          <a:prstGeom prst="rect">
            <a:avLst/>
          </a:prstGeom>
          <a:solidFill>
            <a:srgbClr val="333399"/>
          </a:solidFill>
          <a:ln w="25400" cap="flat" cmpd="sng" algn="ctr">
            <a:solidFill>
              <a:srgbClr val="2D2D8A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25069" y="3047533"/>
            <a:ext cx="1703848" cy="76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 smtClean="0">
                <a:solidFill>
                  <a:schemeClr val="tx1"/>
                </a:solidFill>
              </a:rPr>
              <a:t>Specialist: </a:t>
            </a:r>
            <a:r>
              <a:rPr lang="en-US" sz="1400" b="1" dirty="0" err="1" smtClean="0">
                <a:solidFill>
                  <a:schemeClr val="tx1"/>
                </a:solidFill>
              </a:rPr>
              <a:t>Hien</a:t>
            </a:r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 smtClean="0">
                <a:solidFill>
                  <a:srgbClr val="0000FF"/>
                </a:solidFill>
              </a:rPr>
              <a:t>Sup: Minh</a:t>
            </a:r>
          </a:p>
          <a:p>
            <a:r>
              <a:rPr lang="en-US" sz="1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 </a:t>
            </a:r>
            <a:r>
              <a:rPr lang="en-US" sz="1400" b="1" dirty="0" smtClean="0">
                <a:solidFill>
                  <a:schemeClr val="tx1"/>
                </a:solidFill>
              </a:rPr>
              <a:t>03 Office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2251064" y="3142185"/>
            <a:ext cx="253964" cy="227465"/>
          </a:xfrm>
          <a:prstGeom prst="rect">
            <a:avLst/>
          </a:prstGeom>
          <a:solidFill>
            <a:srgbClr val="333399"/>
          </a:solidFill>
          <a:ln w="25400" cap="flat" cmpd="sng" algn="ctr">
            <a:solidFill>
              <a:srgbClr val="2D2D8A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1450946" y="3166628"/>
            <a:ext cx="253964" cy="227465"/>
          </a:xfrm>
          <a:prstGeom prst="rect">
            <a:avLst/>
          </a:prstGeom>
          <a:solidFill>
            <a:srgbClr val="333399"/>
          </a:solidFill>
          <a:ln w="25400" cap="flat" cmpd="sng" algn="ctr">
            <a:solidFill>
              <a:srgbClr val="2D2D8A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72E18D-7B70-415D-9359-89B6D2861F1F}"/>
              </a:ext>
            </a:extLst>
          </p:cNvPr>
          <p:cNvSpPr/>
          <p:nvPr/>
        </p:nvSpPr>
        <p:spPr>
          <a:xfrm>
            <a:off x="413865" y="3166628"/>
            <a:ext cx="253964" cy="227465"/>
          </a:xfrm>
          <a:prstGeom prst="rect">
            <a:avLst/>
          </a:prstGeom>
          <a:solidFill>
            <a:srgbClr val="333399"/>
          </a:solidFill>
          <a:ln w="25400" cap="flat" cmpd="sng" algn="ctr">
            <a:solidFill>
              <a:srgbClr val="2D2D8A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srgbClr val="FFFFFF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HGPSoeiKakugothicUB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  <a:latin typeface="+mn-lt"/>
              </a:rPr>
              <a:t>2/10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D287F2-FD80-91E7-98BC-CCDA78B740EE}"/>
              </a:ext>
            </a:extLst>
          </p:cNvPr>
          <p:cNvGrpSpPr/>
          <p:nvPr/>
        </p:nvGrpSpPr>
        <p:grpSpPr>
          <a:xfrm>
            <a:off x="32123" y="11443"/>
            <a:ext cx="9064036" cy="576263"/>
            <a:chOff x="-1598" y="-26988"/>
            <a:chExt cx="9144001" cy="5762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979E7B-32F7-69D5-B738-2F19CBEA8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altLang="ja-JP" sz="2000" b="1" dirty="0">
                  <a:solidFill>
                    <a:srgbClr val="FFFFCC"/>
                  </a:solidFill>
                  <a:ea typeface="Meiryo UI" panose="020B0604030504040204" pitchFamily="50" charset="-128"/>
                </a:rPr>
                <a:t>Background Of Activities</a:t>
              </a:r>
            </a:p>
          </p:txBody>
        </p:sp>
        <p:sp>
          <p:nvSpPr>
            <p:cNvPr id="38" name="正方形/長方形 40">
              <a:extLst>
                <a:ext uri="{FF2B5EF4-FFF2-40B4-BE49-F238E27FC236}">
                  <a16:creationId xmlns:a16="http://schemas.microsoft.com/office/drawing/2014/main" id="{129545A5-036D-7EB2-AA0D-12B858F35A9C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2</a:t>
              </a:r>
              <a:r>
                <a:rPr lang="en-US" altLang="ja-JP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6" name="AutoShape 381">
            <a:extLst>
              <a:ext uri="{FF2B5EF4-FFF2-40B4-BE49-F238E27FC236}">
                <a16:creationId xmlns:a16="http://schemas.microsoft.com/office/drawing/2014/main" id="{769BB28C-4467-F358-7596-8858963C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" y="625476"/>
            <a:ext cx="9031227" cy="373988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ja-JP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Strengthen factory streamline by IT automation for all Department</a:t>
            </a:r>
          </a:p>
        </p:txBody>
      </p:sp>
      <p:sp>
        <p:nvSpPr>
          <p:cNvPr id="7" name="AutoShape 374">
            <a:extLst>
              <a:ext uri="{FF2B5EF4-FFF2-40B4-BE49-F238E27FC236}">
                <a16:creationId xmlns:a16="http://schemas.microsoft.com/office/drawing/2014/main" id="{E9641436-FFE5-4A9D-A81B-056160D1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" y="1052475"/>
            <a:ext cx="9064036" cy="2078637"/>
          </a:xfrm>
          <a:prstGeom prst="roundRect">
            <a:avLst>
              <a:gd name="adj" fmla="val 421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8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1393030" y="1273010"/>
            <a:ext cx="1055318" cy="105051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2699539" y="1300490"/>
            <a:ext cx="1055318" cy="105051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6578563" y="1311682"/>
            <a:ext cx="1055318" cy="1016686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1397181" y="2362200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Smart </a:t>
            </a:r>
            <a:r>
              <a:rPr lang="en-US" sz="10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W/H control</a:t>
            </a:r>
          </a:p>
        </p:txBody>
      </p:sp>
      <p:sp>
        <p:nvSpPr>
          <p:cNvPr id="29" name="TextBox 272">
            <a:extLst>
              <a:ext uri="{FF2B5EF4-FFF2-40B4-BE49-F238E27FC236}">
                <a16:creationId xmlns:a16="http://schemas.microsoft.com/office/drawing/2014/main" id="{6A866B2D-2B04-1973-DB72-BE1AB47CF897}"/>
              </a:ext>
            </a:extLst>
          </p:cNvPr>
          <p:cNvSpPr txBox="1"/>
          <p:nvPr/>
        </p:nvSpPr>
        <p:spPr>
          <a:xfrm>
            <a:off x="121002" y="2362200"/>
            <a:ext cx="1041763" cy="39478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 Chop system</a:t>
            </a:r>
            <a:endParaRPr lang="en-US" sz="1000" b="1" dirty="0">
              <a:solidFill>
                <a:srgbClr val="0000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2697939" y="2389024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Scan Reel &amp; check part</a:t>
            </a:r>
            <a:endParaRPr lang="en-US" sz="1000" b="1" dirty="0">
              <a:solidFill>
                <a:srgbClr val="0000FF"/>
              </a:solidFill>
              <a:latin typeface="Arial" panose="020B0604020202020204" pitchFamily="34" charset="0"/>
              <a:ea typeface="HGPGothicE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1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6572808" y="2374181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Weight &amp; Traceability</a:t>
            </a:r>
            <a:endParaRPr lang="en-US" sz="1000" b="1" dirty="0">
              <a:solidFill>
                <a:srgbClr val="0000FF"/>
              </a:solidFill>
              <a:latin typeface="Arial" panose="020B0604020202020204" pitchFamily="34" charset="0"/>
              <a:ea typeface="HGPGothicE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2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7898754" y="2372038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 smtClean="0">
                <a:solidFill>
                  <a:srgbClr val="0000FF"/>
                </a:solidFill>
                <a:latin typeface="Arial" panose="020B0604020202020204" pitchFamily="34" charset="0"/>
                <a:ea typeface="HGPGothicE" panose="020B0900000000000000" pitchFamily="34" charset="-128"/>
                <a:cs typeface="Arial" panose="020B0604020202020204" pitchFamily="34" charset="0"/>
              </a:rPr>
              <a:t>WMS &amp; Tally Sheet</a:t>
            </a:r>
            <a:endParaRPr lang="en-US" sz="1000" dirty="0">
              <a:solidFill>
                <a:srgbClr val="0000FF"/>
              </a:solidFill>
              <a:latin typeface="Arial" panose="020B0604020202020204" pitchFamily="34" charset="0"/>
              <a:ea typeface="HGPGothicE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3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3968336" y="1303917"/>
            <a:ext cx="1055318" cy="105051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3973325" y="2389024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Verify part card in DIP Process </a:t>
            </a:r>
          </a:p>
        </p:txBody>
      </p:sp>
      <p:sp>
        <p:nvSpPr>
          <p:cNvPr id="46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7901954" y="1310887"/>
            <a:ext cx="1055318" cy="1017481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Rectangle 207">
            <a:extLst>
              <a:ext uri="{FF2B5EF4-FFF2-40B4-BE49-F238E27FC236}">
                <a16:creationId xmlns:a16="http://schemas.microsoft.com/office/drawing/2014/main" id="{2337A679-470C-28FD-B39C-EB1381F74987}"/>
              </a:ext>
            </a:extLst>
          </p:cNvPr>
          <p:cNvSpPr/>
          <p:nvPr/>
        </p:nvSpPr>
        <p:spPr bwMode="auto">
          <a:xfrm>
            <a:off x="111705" y="1272488"/>
            <a:ext cx="1055318" cy="1050518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E66EA2A5-10CA-4953-A1B2-A2921D46558D}"/>
              </a:ext>
            </a:extLst>
          </p:cNvPr>
          <p:cNvSpPr/>
          <p:nvPr/>
        </p:nvSpPr>
        <p:spPr>
          <a:xfrm>
            <a:off x="251120" y="2758270"/>
            <a:ext cx="8608298" cy="3732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ja-JP" b="1" dirty="0">
                <a:solidFill>
                  <a:prstClr val="black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All departments have management systems and link together</a:t>
            </a:r>
            <a:endParaRPr kumimoji="1" lang="en-US" altLang="ja-JP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75C01FB4-008B-4826-B8B3-4D90B19E85C1}"/>
              </a:ext>
            </a:extLst>
          </p:cNvPr>
          <p:cNvSpPr/>
          <p:nvPr/>
        </p:nvSpPr>
        <p:spPr>
          <a:xfrm>
            <a:off x="32294" y="3191303"/>
            <a:ext cx="1306733" cy="512552"/>
          </a:xfrm>
          <a:prstGeom prst="rect">
            <a:avLst/>
          </a:prstGeom>
          <a:ln w="190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</p:txBody>
      </p:sp>
      <p:sp>
        <p:nvSpPr>
          <p:cNvPr id="61" name="テキスト ボックス 74">
            <a:extLst>
              <a:ext uri="{FF2B5EF4-FFF2-40B4-BE49-F238E27FC236}">
                <a16:creationId xmlns:a16="http://schemas.microsoft.com/office/drawing/2014/main" id="{8A383A7B-D46E-4000-AA3C-9788519D0569}"/>
              </a:ext>
            </a:extLst>
          </p:cNvPr>
          <p:cNvSpPr txBox="1"/>
          <p:nvPr/>
        </p:nvSpPr>
        <p:spPr>
          <a:xfrm>
            <a:off x="1421279" y="3196934"/>
            <a:ext cx="7674880" cy="54204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anchor="ctr">
            <a:noAutofit/>
          </a:bodyPr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The entire OQC system is managed by 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Excel </a:t>
            </a:r>
            <a:r>
              <a:rPr lang="en-US" altLang="ja-JP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files </a:t>
            </a:r>
            <a:r>
              <a:rPr lang="en-US" altLang="ja-JP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endParaRPr lang="en-US" altLang="ja-JP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not linked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to any system in the </a:t>
            </a:r>
            <a:r>
              <a:rPr lang="en-US" altLang="ja-JP" dirty="0" smtClean="0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349">
            <a:extLst>
              <a:ext uri="{FF2B5EF4-FFF2-40B4-BE49-F238E27FC236}">
                <a16:creationId xmlns:a16="http://schemas.microsoft.com/office/drawing/2014/main" id="{66FAB7B3-3EE7-8EBE-6B4F-53D31B1E2AF9}"/>
              </a:ext>
            </a:extLst>
          </p:cNvPr>
          <p:cNvSpPr/>
          <p:nvPr/>
        </p:nvSpPr>
        <p:spPr bwMode="auto">
          <a:xfrm>
            <a:off x="5262314" y="1298458"/>
            <a:ext cx="1022641" cy="1052549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1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TextBox 250">
            <a:extLst>
              <a:ext uri="{FF2B5EF4-FFF2-40B4-BE49-F238E27FC236}">
                <a16:creationId xmlns:a16="http://schemas.microsoft.com/office/drawing/2014/main" id="{4BECE690-5643-81C1-D3AD-768004681BDB}"/>
              </a:ext>
            </a:extLst>
          </p:cNvPr>
          <p:cNvSpPr txBox="1"/>
          <p:nvPr/>
        </p:nvSpPr>
        <p:spPr>
          <a:xfrm>
            <a:off x="5258719" y="2395452"/>
            <a:ext cx="1058518" cy="38038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Warehouse software</a:t>
            </a:r>
            <a:endParaRPr lang="en-US" sz="1000" b="1" dirty="0">
              <a:solidFill>
                <a:srgbClr val="0000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4" name="角丸四角形 2">
            <a:extLst>
              <a:ext uri="{FF2B5EF4-FFF2-40B4-BE49-F238E27FC236}">
                <a16:creationId xmlns:a16="http://schemas.microsoft.com/office/drawing/2014/main" id="{41394733-A786-4AAF-8EEA-FB108A61AC47}"/>
              </a:ext>
            </a:extLst>
          </p:cNvPr>
          <p:cNvSpPr/>
          <p:nvPr/>
        </p:nvSpPr>
        <p:spPr>
          <a:xfrm>
            <a:off x="40808" y="6423125"/>
            <a:ext cx="914400" cy="396790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/>
              </a:rPr>
              <a:t>1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5" name="Rectangle 27">
            <a:extLst>
              <a:ext uri="{FF2B5EF4-FFF2-40B4-BE49-F238E27FC236}">
                <a16:creationId xmlns:a16="http://schemas.microsoft.com/office/drawing/2014/main" id="{8132DDF3-195A-4D2B-9845-318F33F9EF9A}"/>
              </a:ext>
            </a:extLst>
          </p:cNvPr>
          <p:cNvSpPr/>
          <p:nvPr/>
        </p:nvSpPr>
        <p:spPr>
          <a:xfrm>
            <a:off x="1012261" y="6399840"/>
            <a:ext cx="8018466" cy="408629"/>
          </a:xfrm>
          <a:prstGeom prst="rect">
            <a:avLst/>
          </a:prstGeom>
          <a:gradFill>
            <a:gsLst>
              <a:gs pos="0">
                <a:srgbClr val="FFFFCC"/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 w="1905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OQC procedure 100% manual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 &amp; not link other systems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AutoShape 374">
            <a:extLst>
              <a:ext uri="{FF2B5EF4-FFF2-40B4-BE49-F238E27FC236}">
                <a16:creationId xmlns:a16="http://schemas.microsoft.com/office/drawing/2014/main" id="{E9641436-FFE5-4A9D-A81B-056160D1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" y="3772446"/>
            <a:ext cx="9064036" cy="2606509"/>
          </a:xfrm>
          <a:prstGeom prst="roundRect">
            <a:avLst>
              <a:gd name="adj" fmla="val 421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89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115432" y="3842842"/>
            <a:ext cx="93393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sp>
        <p:nvSpPr>
          <p:cNvPr id="90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1213312" y="3836083"/>
            <a:ext cx="933938" cy="4493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First </a:t>
            </a:r>
            <a:endParaRPr lang="en-US" sz="120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check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91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342662" y="3826797"/>
            <a:ext cx="933938" cy="4747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Weight 1st</a:t>
            </a:r>
          </a:p>
        </p:txBody>
      </p:sp>
      <p:sp>
        <p:nvSpPr>
          <p:cNvPr id="9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3464819" y="3826797"/>
            <a:ext cx="1073962" cy="4646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OQC inspection</a:t>
            </a:r>
          </a:p>
        </p:txBody>
      </p:sp>
      <p:sp>
        <p:nvSpPr>
          <p:cNvPr id="93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4698250" y="3841624"/>
            <a:ext cx="98678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Check </a:t>
            </a:r>
            <a:endParaRPr lang="en-US" sz="120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S/N inner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5883935" y="3841624"/>
            <a:ext cx="93393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Weight 2nd</a:t>
            </a:r>
          </a:p>
        </p:txBody>
      </p:sp>
      <p:sp>
        <p:nvSpPr>
          <p:cNvPr id="95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6986136" y="3841624"/>
            <a:ext cx="93393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Second check</a:t>
            </a:r>
          </a:p>
        </p:txBody>
      </p:sp>
      <p:sp>
        <p:nvSpPr>
          <p:cNvPr id="96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8070592" y="3838544"/>
            <a:ext cx="93393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Return sample</a:t>
            </a: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128915" y="4322425"/>
            <a:ext cx="816788" cy="10563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1279764" y="4336504"/>
            <a:ext cx="816788" cy="12244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2376161" y="4335041"/>
            <a:ext cx="816788" cy="10790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4810674" y="4335298"/>
            <a:ext cx="816788" cy="94495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5957043" y="4332840"/>
            <a:ext cx="816788" cy="10168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7057433" y="4336279"/>
            <a:ext cx="816788" cy="11877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8164080" y="4319541"/>
            <a:ext cx="816788" cy="10005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1693148" y="5039437"/>
            <a:ext cx="5753395" cy="218363"/>
            <a:chOff x="3599745" y="5606321"/>
            <a:chExt cx="5031905" cy="35171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2634902" y="5029200"/>
            <a:ext cx="3766333" cy="107587"/>
            <a:chOff x="3599745" y="5606321"/>
            <a:chExt cx="5031905" cy="35171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32">
            <a:extLst>
              <a:ext uri="{FF2B5EF4-FFF2-40B4-BE49-F238E27FC236}">
                <a16:creationId xmlns:a16="http://schemas.microsoft.com/office/drawing/2014/main" id="{CC70EF54-7A9B-407A-8C24-CB3E940C02A0}"/>
              </a:ext>
            </a:extLst>
          </p:cNvPr>
          <p:cNvSpPr txBox="1"/>
          <p:nvPr/>
        </p:nvSpPr>
        <p:spPr>
          <a:xfrm>
            <a:off x="150689" y="5451801"/>
            <a:ext cx="4607096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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Each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step is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independent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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Lost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time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on manual jobs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&amp; traceability</a:t>
            </a:r>
            <a:endParaRPr lang="en-US" sz="1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 2" panose="05020102010507070707" pitchFamily="18" charset="2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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Skip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process &amp; misjudgment, human mistake</a:t>
            </a:r>
          </a:p>
        </p:txBody>
      </p:sp>
      <p:pic>
        <p:nvPicPr>
          <p:cNvPr id="83" name="Picture 82" descr="A close up of a sign&#10;&#10;Description generated with high confidence">
            <a:extLst>
              <a:ext uri="{FF2B5EF4-FFF2-40B4-BE49-F238E27FC236}">
                <a16:creationId xmlns:a16="http://schemas.microsoft.com/office/drawing/2014/main" id="{44308501-221B-4562-90BD-C4D12082F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14221" r="31834" b="44319"/>
          <a:stretch/>
        </p:blipFill>
        <p:spPr>
          <a:xfrm>
            <a:off x="4158533" y="3858399"/>
            <a:ext cx="314848" cy="2380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71" y="3849941"/>
            <a:ext cx="240340" cy="3007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88" y="3859155"/>
            <a:ext cx="240340" cy="30077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659" y="3846558"/>
            <a:ext cx="240340" cy="30077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881" y="3881356"/>
            <a:ext cx="240340" cy="30077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454C41D-1D4A-4336-9070-B75B7499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033" y="3859155"/>
            <a:ext cx="240340" cy="300773"/>
          </a:xfrm>
          <a:prstGeom prst="rect">
            <a:avLst/>
          </a:prstGeom>
        </p:spPr>
      </p:pic>
      <p:sp>
        <p:nvSpPr>
          <p:cNvPr id="98" name="AutoShape 42">
            <a:extLst>
              <a:ext uri="{FF2B5EF4-FFF2-40B4-BE49-F238E27FC236}">
                <a16:creationId xmlns:a16="http://schemas.microsoft.com/office/drawing/2014/main" id="{20F6641D-3234-4CFF-B9E8-9222C5F64F30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751682" y="5765246"/>
            <a:ext cx="513139" cy="221934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ja-JP" altLang="en-US" sz="120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8719" y="5460847"/>
            <a:ext cx="3772008" cy="824471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link another system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processes by </a:t>
            </a:r>
            <a:r>
              <a:rPr lang="en-US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Target </a:t>
            </a:r>
            <a:r>
              <a:rPr 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: Save time </a:t>
            </a:r>
            <a:r>
              <a:rPr lang="en-US" sz="1600" b="1" dirty="0" smtClean="0">
                <a:solidFill>
                  <a:srgbClr val="0000CC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1,000 H/Year</a:t>
            </a:r>
            <a:endParaRPr 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00512" y="5094757"/>
            <a:ext cx="1421134" cy="3260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1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3581463" y="4345215"/>
            <a:ext cx="816788" cy="122444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9279" y="4486191"/>
            <a:ext cx="8796913" cy="568562"/>
            <a:chOff x="106788" y="4913914"/>
            <a:chExt cx="8796913" cy="439788"/>
          </a:xfrm>
        </p:grpSpPr>
        <p:grpSp>
          <p:nvGrpSpPr>
            <p:cNvPr id="5" name="Group 4"/>
            <p:cNvGrpSpPr/>
            <p:nvPr/>
          </p:nvGrpSpPr>
          <p:grpSpPr>
            <a:xfrm>
              <a:off x="372570" y="4913914"/>
              <a:ext cx="8531131" cy="439788"/>
              <a:chOff x="304800" y="4913914"/>
              <a:chExt cx="8598901" cy="43978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837094" y="4913914"/>
                <a:ext cx="8066607" cy="439788"/>
                <a:chOff x="916766" y="5242955"/>
                <a:chExt cx="8066607" cy="521805"/>
              </a:xfrm>
            </p:grpSpPr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6BE6005A-D9FE-4D85-99E9-5F63B8407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10077" y="5242955"/>
                  <a:ext cx="675396" cy="489208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6BE6005A-D9FE-4D85-99E9-5F63B8407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3307" y="5275552"/>
                  <a:ext cx="735623" cy="489208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5722C7E7-3A24-47CE-8C2A-3C2B3BA22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5674" b="44649"/>
                <a:stretch/>
              </p:blipFill>
              <p:spPr>
                <a:xfrm>
                  <a:off x="7194930" y="5267450"/>
                  <a:ext cx="732328" cy="453165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7AA5AE74-3C56-4B93-A78F-CC7FDBE25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9631" y="5260325"/>
                  <a:ext cx="633742" cy="467417"/>
                </a:xfrm>
                <a:prstGeom prst="rect">
                  <a:avLst/>
                </a:prstGeom>
              </p:spPr>
            </p:pic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881" y="5475110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7971761" y="5349343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2274" y="5535217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3215543" y="5422557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6601" y="5511540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4459870" y="5398880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3180" y="5511540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5596449" y="5398880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2030" y="5511540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6795299" y="5398880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5722C7E7-3A24-47CE-8C2A-3C2B3BA22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5674" b="44649"/>
                <a:stretch/>
              </p:blipFill>
              <p:spPr>
                <a:xfrm>
                  <a:off x="1327238" y="5279396"/>
                  <a:ext cx="749725" cy="453165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7C281420-45C3-4204-8B5D-3A229543F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4216" y="5250988"/>
                  <a:ext cx="696542" cy="503481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766" y="5529355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917872" y="5438173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FB48F83-A374-4039-B068-BD868589C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7988" y="5520554"/>
                  <a:ext cx="382106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Multiply 749">
                  <a:extLst>
                    <a:ext uri="{FF2B5EF4-FFF2-40B4-BE49-F238E27FC236}">
                      <a16:creationId xmlns:a16="http://schemas.microsoft.com/office/drawing/2014/main" id="{70AC80DD-1CD1-4702-85ED-9B26A9253842}"/>
                    </a:ext>
                  </a:extLst>
                </p:cNvPr>
                <p:cNvSpPr/>
                <p:nvPr/>
              </p:nvSpPr>
              <p:spPr>
                <a:xfrm>
                  <a:off x="2131257" y="5407894"/>
                  <a:ext cx="255213" cy="212800"/>
                </a:xfrm>
                <a:prstGeom prst="mathMultiply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: Rounded Corners 47">
                  <a:extLst>
                    <a:ext uri="{FF2B5EF4-FFF2-40B4-BE49-F238E27FC236}">
                      <a16:creationId xmlns:a16="http://schemas.microsoft.com/office/drawing/2014/main" id="{256B0930-DF09-4EA4-8E17-F241EF2DE4A9}"/>
                    </a:ext>
                  </a:extLst>
                </p:cNvPr>
                <p:cNvSpPr/>
                <p:nvPr/>
              </p:nvSpPr>
              <p:spPr>
                <a:xfrm>
                  <a:off x="3594397" y="5308549"/>
                  <a:ext cx="822703" cy="43283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" tIns="0" rIns="27432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ea typeface="Meiryo UI" panose="020B0604030504040204" pitchFamily="34" charset="-128"/>
                    </a:rPr>
                    <a:t>Reliability</a:t>
                  </a:r>
                </a:p>
              </p:txBody>
            </p:sp>
          </p:grpSp>
          <p:grpSp>
            <p:nvGrpSpPr>
              <p:cNvPr id="101" name="Group 3"/>
              <p:cNvGrpSpPr>
                <a:grpSpLocks/>
              </p:cNvGrpSpPr>
              <p:nvPr/>
            </p:nvGrpSpPr>
            <p:grpSpPr bwMode="auto">
              <a:xfrm>
                <a:off x="304800" y="4922523"/>
                <a:ext cx="530016" cy="335277"/>
                <a:chOff x="201" y="528"/>
                <a:chExt cx="1068" cy="720"/>
              </a:xfrm>
            </p:grpSpPr>
            <p:sp>
              <p:nvSpPr>
                <p:cNvPr id="105" name="Line 4"/>
                <p:cNvSpPr>
                  <a:spLocks noChangeShapeType="1"/>
                </p:cNvSpPr>
                <p:nvPr/>
              </p:nvSpPr>
              <p:spPr bwMode="auto">
                <a:xfrm flipH="1">
                  <a:off x="359" y="1002"/>
                  <a:ext cx="198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6" name="Group 5"/>
                <p:cNvGrpSpPr>
                  <a:grpSpLocks/>
                </p:cNvGrpSpPr>
                <p:nvPr/>
              </p:nvGrpSpPr>
              <p:grpSpPr bwMode="auto">
                <a:xfrm>
                  <a:off x="201" y="863"/>
                  <a:ext cx="1068" cy="385"/>
                  <a:chOff x="944" y="816"/>
                  <a:chExt cx="4160" cy="1688"/>
                </a:xfrm>
              </p:grpSpPr>
              <p:sp>
                <p:nvSpPr>
                  <p:cNvPr id="193" name="AutoShape 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960" y="968"/>
                    <a:ext cx="4144" cy="1536"/>
                  </a:xfrm>
                  <a:prstGeom prst="parallelogram">
                    <a:avLst>
                      <a:gd name="adj" fmla="val 99473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AutoShape 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120"/>
                    <a:ext cx="432" cy="384"/>
                  </a:xfrm>
                  <a:prstGeom prst="cube">
                    <a:avLst>
                      <a:gd name="adj" fmla="val 61458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AutoShape 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76" y="2120"/>
                    <a:ext cx="432" cy="384"/>
                  </a:xfrm>
                  <a:prstGeom prst="cube">
                    <a:avLst>
                      <a:gd name="adj" fmla="val 61458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AutoShape 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3376" y="2120"/>
                    <a:ext cx="432" cy="384"/>
                  </a:xfrm>
                  <a:prstGeom prst="cube">
                    <a:avLst>
                      <a:gd name="adj" fmla="val 61458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AutoShape 1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4040" y="1440"/>
                    <a:ext cx="432" cy="384"/>
                  </a:xfrm>
                  <a:prstGeom prst="cube">
                    <a:avLst>
                      <a:gd name="adj" fmla="val 61458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1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4664" y="824"/>
                    <a:ext cx="432" cy="384"/>
                  </a:xfrm>
                  <a:prstGeom prst="cube">
                    <a:avLst>
                      <a:gd name="adj" fmla="val 61458"/>
                    </a:avLst>
                  </a:prstGeom>
                  <a:pattFill prst="pct50">
                    <a:fgClr>
                      <a:srgbClr val="CC6600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AutoShape 1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816"/>
                    <a:ext cx="4144" cy="1536"/>
                  </a:xfrm>
                  <a:prstGeom prst="parallelogram">
                    <a:avLst>
                      <a:gd name="adj" fmla="val 99473"/>
                    </a:avLst>
                  </a:prstGeom>
                  <a:pattFill prst="pct50">
                    <a:fgClr>
                      <a:srgbClr val="CC6600"/>
                    </a:fgClr>
                    <a:bgClr>
                      <a:srgbClr val="FFFFFF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AutoShape 13"/>
                <p:cNvSpPr>
                  <a:spLocks noChangeArrowheads="1"/>
                </p:cNvSpPr>
                <p:nvPr/>
              </p:nvSpPr>
              <p:spPr bwMode="auto">
                <a:xfrm>
                  <a:off x="405" y="611"/>
                  <a:ext cx="515" cy="422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utoShape 14"/>
                <p:cNvSpPr>
                  <a:spLocks noChangeArrowheads="1"/>
                </p:cNvSpPr>
                <p:nvPr/>
              </p:nvSpPr>
              <p:spPr bwMode="auto">
                <a:xfrm>
                  <a:off x="201" y="781"/>
                  <a:ext cx="514" cy="422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359" y="791"/>
                  <a:ext cx="198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557" y="616"/>
                  <a:ext cx="198" cy="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utoShape 17"/>
                <p:cNvSpPr>
                  <a:spLocks noChangeArrowheads="1"/>
                </p:cNvSpPr>
                <p:nvPr/>
              </p:nvSpPr>
              <p:spPr bwMode="auto">
                <a:xfrm>
                  <a:off x="715" y="616"/>
                  <a:ext cx="514" cy="421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854" y="626"/>
                  <a:ext cx="197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utoShape 19"/>
                <p:cNvSpPr>
                  <a:spLocks noChangeArrowheads="1"/>
                </p:cNvSpPr>
                <p:nvPr/>
              </p:nvSpPr>
              <p:spPr bwMode="auto">
                <a:xfrm>
                  <a:off x="537" y="781"/>
                  <a:ext cx="514" cy="422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676" y="791"/>
                  <a:ext cx="197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utoShape 21"/>
                <p:cNvSpPr>
                  <a:spLocks noChangeArrowheads="1"/>
                </p:cNvSpPr>
                <p:nvPr/>
              </p:nvSpPr>
              <p:spPr bwMode="auto">
                <a:xfrm>
                  <a:off x="201" y="528"/>
                  <a:ext cx="514" cy="421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359" y="538"/>
                  <a:ext cx="198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utoShape 23"/>
                <p:cNvSpPr>
                  <a:spLocks noChangeArrowheads="1"/>
                </p:cNvSpPr>
                <p:nvPr/>
              </p:nvSpPr>
              <p:spPr bwMode="auto">
                <a:xfrm>
                  <a:off x="537" y="528"/>
                  <a:ext cx="514" cy="421"/>
                </a:xfrm>
                <a:prstGeom prst="cube">
                  <a:avLst>
                    <a:gd name="adj" fmla="val 39454"/>
                  </a:avLst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676" y="538"/>
                  <a:ext cx="197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0" name="Group 25"/>
                <p:cNvGrpSpPr>
                  <a:grpSpLocks/>
                </p:cNvGrpSpPr>
                <p:nvPr/>
              </p:nvGrpSpPr>
              <p:grpSpPr bwMode="auto">
                <a:xfrm>
                  <a:off x="834" y="1072"/>
                  <a:ext cx="198" cy="97"/>
                  <a:chOff x="1248" y="816"/>
                  <a:chExt cx="240" cy="132"/>
                </a:xfrm>
              </p:grpSpPr>
              <p:sp>
                <p:nvSpPr>
                  <p:cNvPr id="186" name="AutoShape 26"/>
                  <p:cNvSpPr>
                    <a:spLocks noChangeArrowheads="1"/>
                  </p:cNvSpPr>
                  <p:nvPr/>
                </p:nvSpPr>
                <p:spPr bwMode="auto">
                  <a:xfrm rot="-2202243">
                    <a:off x="1248" y="816"/>
                    <a:ext cx="240" cy="96"/>
                  </a:xfrm>
                  <a:prstGeom prst="parallelogram">
                    <a:avLst>
                      <a:gd name="adj" fmla="val 62500"/>
                    </a:avLst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1296" y="816"/>
                    <a:ext cx="120" cy="132"/>
                    <a:chOff x="1464" y="1164"/>
                    <a:chExt cx="144" cy="108"/>
                  </a:xfrm>
                </p:grpSpPr>
                <p:sp>
                  <p:nvSpPr>
                    <p:cNvPr id="188" name="Line 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64" y="1224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00" y="1212"/>
                      <a:ext cx="0" cy="4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36" y="1200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72" y="1182"/>
                      <a:ext cx="0" cy="4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08" y="1164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1" name="Group 33"/>
                <p:cNvGrpSpPr>
                  <a:grpSpLocks/>
                </p:cNvGrpSpPr>
                <p:nvPr/>
              </p:nvGrpSpPr>
              <p:grpSpPr bwMode="auto">
                <a:xfrm>
                  <a:off x="748" y="967"/>
                  <a:ext cx="79" cy="35"/>
                  <a:chOff x="3120" y="3600"/>
                  <a:chExt cx="96" cy="48"/>
                </a:xfrm>
              </p:grpSpPr>
              <p:sp>
                <p:nvSpPr>
                  <p:cNvPr id="179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600"/>
                    <a:ext cx="96" cy="48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3129" y="3606"/>
                    <a:ext cx="74" cy="33"/>
                    <a:chOff x="3456" y="3648"/>
                    <a:chExt cx="74" cy="33"/>
                  </a:xfrm>
                </p:grpSpPr>
                <p:sp>
                  <p:nvSpPr>
                    <p:cNvPr id="181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6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77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98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19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0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2" name="Group 41"/>
                <p:cNvGrpSpPr>
                  <a:grpSpLocks/>
                </p:cNvGrpSpPr>
                <p:nvPr/>
              </p:nvGrpSpPr>
              <p:grpSpPr bwMode="auto">
                <a:xfrm>
                  <a:off x="748" y="721"/>
                  <a:ext cx="79" cy="35"/>
                  <a:chOff x="3120" y="3600"/>
                  <a:chExt cx="96" cy="48"/>
                </a:xfrm>
              </p:grpSpPr>
              <p:sp>
                <p:nvSpPr>
                  <p:cNvPr id="17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600"/>
                    <a:ext cx="96" cy="48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3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129" y="3606"/>
                    <a:ext cx="74" cy="33"/>
                    <a:chOff x="3456" y="3648"/>
                    <a:chExt cx="74" cy="33"/>
                  </a:xfrm>
                </p:grpSpPr>
                <p:sp>
                  <p:nvSpPr>
                    <p:cNvPr id="174" name="Line 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6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77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98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19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Line 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0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6" name="Group 49"/>
                <p:cNvGrpSpPr>
                  <a:grpSpLocks/>
                </p:cNvGrpSpPr>
                <p:nvPr/>
              </p:nvGrpSpPr>
              <p:grpSpPr bwMode="auto">
                <a:xfrm>
                  <a:off x="399" y="967"/>
                  <a:ext cx="79" cy="35"/>
                  <a:chOff x="3120" y="3600"/>
                  <a:chExt cx="96" cy="48"/>
                </a:xfrm>
              </p:grpSpPr>
              <p:sp>
                <p:nvSpPr>
                  <p:cNvPr id="165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600"/>
                    <a:ext cx="96" cy="48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66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3129" y="3606"/>
                    <a:ext cx="74" cy="33"/>
                    <a:chOff x="3456" y="3648"/>
                    <a:chExt cx="74" cy="33"/>
                  </a:xfrm>
                </p:grpSpPr>
                <p:sp>
                  <p:nvSpPr>
                    <p:cNvPr id="167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6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77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98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19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0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57" name="Group 57"/>
                <p:cNvGrpSpPr>
                  <a:grpSpLocks/>
                </p:cNvGrpSpPr>
                <p:nvPr/>
              </p:nvGrpSpPr>
              <p:grpSpPr bwMode="auto">
                <a:xfrm>
                  <a:off x="399" y="721"/>
                  <a:ext cx="79" cy="35"/>
                  <a:chOff x="3120" y="3600"/>
                  <a:chExt cx="96" cy="48"/>
                </a:xfrm>
              </p:grpSpPr>
              <p:sp>
                <p:nvSpPr>
                  <p:cNvPr id="15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600"/>
                    <a:ext cx="96" cy="48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59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3129" y="3606"/>
                    <a:ext cx="74" cy="33"/>
                    <a:chOff x="3456" y="3648"/>
                    <a:chExt cx="74" cy="33"/>
                  </a:xfrm>
                </p:grpSpPr>
                <p:sp>
                  <p:nvSpPr>
                    <p:cNvPr id="160" name="Line 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6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Line 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77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98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19" y="3648"/>
                      <a:ext cx="0" cy="3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Line 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30" y="3648"/>
                      <a:ext cx="0" cy="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pic>
          <p:nvPicPr>
            <p:cNvPr id="200" name="Picture 7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88" y="4922211"/>
              <a:ext cx="285076" cy="335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3" name="フローチャート : 磁気ディスク 40">
            <a:extLst>
              <a:ext uri="{FF2B5EF4-FFF2-40B4-BE49-F238E27FC236}">
                <a16:creationId xmlns:a16="http://schemas.microsoft.com/office/drawing/2014/main" id="{6EADA0BE-9A60-0031-C5D2-053D2C1B2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23" y="1995286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SAP</a:t>
            </a:r>
            <a:endParaRPr lang="en-SG" sz="9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4" name="フローチャート : 磁気ディスク 40">
            <a:extLst>
              <a:ext uri="{FF2B5EF4-FFF2-40B4-BE49-F238E27FC236}">
                <a16:creationId xmlns:a16="http://schemas.microsoft.com/office/drawing/2014/main" id="{EC0586E3-6EF7-C049-0E1A-D5B72239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56" y="1990584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5" name="上下矢印 15">
            <a:extLst>
              <a:ext uri="{FF2B5EF4-FFF2-40B4-BE49-F238E27FC236}">
                <a16:creationId xmlns:a16="http://schemas.microsoft.com/office/drawing/2014/main" id="{33F65204-C9E1-155C-4F26-03B0E87FF2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48354" y="2040066"/>
            <a:ext cx="230505" cy="196785"/>
          </a:xfrm>
          <a:prstGeom prst="upDownArrow">
            <a:avLst>
              <a:gd name="adj1" fmla="val 53972"/>
              <a:gd name="adj2" fmla="val 3061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SG" sz="1100" b="1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8F8DA061-71FF-4C56-B102-899B0F3CA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777" y="1343803"/>
            <a:ext cx="878613" cy="6023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7" name="Picture 4">
            <a:extLst>
              <a:ext uri="{FF2B5EF4-FFF2-40B4-BE49-F238E27FC236}">
                <a16:creationId xmlns:a16="http://schemas.microsoft.com/office/drawing/2014/main" id="{FA71AE3F-9E9B-1BAB-59FF-027DC9187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1120" y="1363804"/>
            <a:ext cx="580395" cy="842659"/>
          </a:xfrm>
          <a:prstGeom prst="rect">
            <a:avLst/>
          </a:prstGeom>
        </p:spPr>
      </p:pic>
      <p:sp>
        <p:nvSpPr>
          <p:cNvPr id="208" name="フローチャート : 磁気ディスク 40">
            <a:extLst>
              <a:ext uri="{FF2B5EF4-FFF2-40B4-BE49-F238E27FC236}">
                <a16:creationId xmlns:a16="http://schemas.microsoft.com/office/drawing/2014/main" id="{6EADA0BE-9A60-0031-C5D2-053D2C1B2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794" y="1990584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SAP</a:t>
            </a:r>
            <a:endParaRPr lang="en-SG" sz="9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9" name="フローチャート : 磁気ディスク 40">
            <a:extLst>
              <a:ext uri="{FF2B5EF4-FFF2-40B4-BE49-F238E27FC236}">
                <a16:creationId xmlns:a16="http://schemas.microsoft.com/office/drawing/2014/main" id="{EC0586E3-6EF7-C049-0E1A-D5B72239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878" y="1437947"/>
            <a:ext cx="305309" cy="215063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10" name="上下矢印 15">
            <a:extLst>
              <a:ext uri="{FF2B5EF4-FFF2-40B4-BE49-F238E27FC236}">
                <a16:creationId xmlns:a16="http://schemas.microsoft.com/office/drawing/2014/main" id="{33F65204-C9E1-155C-4F26-03B0E87FF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512" y="1733848"/>
            <a:ext cx="199360" cy="196219"/>
          </a:xfrm>
          <a:prstGeom prst="upDownArrow">
            <a:avLst>
              <a:gd name="adj1" fmla="val 53972"/>
              <a:gd name="adj2" fmla="val 3061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SG" sz="1100" b="1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11" name="Picture 208">
            <a:extLst>
              <a:ext uri="{FF2B5EF4-FFF2-40B4-BE49-F238E27FC236}">
                <a16:creationId xmlns:a16="http://schemas.microsoft.com/office/drawing/2014/main" id="{D98B095A-585A-74C8-699D-AD56669B2C6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260" t="12222"/>
          <a:stretch/>
        </p:blipFill>
        <p:spPr>
          <a:xfrm>
            <a:off x="3306292" y="1658114"/>
            <a:ext cx="351289" cy="532281"/>
          </a:xfrm>
          <a:prstGeom prst="rect">
            <a:avLst/>
          </a:prstGeom>
        </p:spPr>
      </p:pic>
      <p:pic>
        <p:nvPicPr>
          <p:cNvPr id="212" name="Picture 209">
            <a:extLst>
              <a:ext uri="{FF2B5EF4-FFF2-40B4-BE49-F238E27FC236}">
                <a16:creationId xmlns:a16="http://schemas.microsoft.com/office/drawing/2014/main" id="{3D510DE2-A9ED-57E0-96BE-B69B9328C8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6034" y="1366032"/>
            <a:ext cx="651481" cy="313167"/>
          </a:xfrm>
          <a:prstGeom prst="rect">
            <a:avLst/>
          </a:prstGeom>
        </p:spPr>
      </p:pic>
      <p:pic>
        <p:nvPicPr>
          <p:cNvPr id="213" name="Picture 273">
            <a:extLst>
              <a:ext uri="{FF2B5EF4-FFF2-40B4-BE49-F238E27FC236}">
                <a16:creationId xmlns:a16="http://schemas.microsoft.com/office/drawing/2014/main" id="{05E0448E-BF09-F204-864F-23A27BC1E9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r="13872"/>
          <a:stretch>
            <a:fillRect/>
          </a:stretch>
        </p:blipFill>
        <p:spPr bwMode="auto">
          <a:xfrm>
            <a:off x="2778678" y="1405562"/>
            <a:ext cx="270110" cy="31512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4" name="フローチャート : 磁気ディスク 40">
            <a:extLst>
              <a:ext uri="{FF2B5EF4-FFF2-40B4-BE49-F238E27FC236}">
                <a16:creationId xmlns:a16="http://schemas.microsoft.com/office/drawing/2014/main" id="{56F64875-B1E4-FB68-E638-45738737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518" y="1869127"/>
            <a:ext cx="335840" cy="289028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pic>
        <p:nvPicPr>
          <p:cNvPr id="215" name="Picture 2" descr="C:\Users\2005293\Desktop\New folder\IMG_1643.JPG">
            <a:extLst>
              <a:ext uri="{FF2B5EF4-FFF2-40B4-BE49-F238E27FC236}">
                <a16:creationId xmlns:a16="http://schemas.microsoft.com/office/drawing/2014/main" id="{B1A9FA7F-99C9-C3BA-736A-05FFAA32D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11967" r="13267" b="18587"/>
          <a:stretch/>
        </p:blipFill>
        <p:spPr bwMode="auto">
          <a:xfrm rot="10800000">
            <a:off x="4017319" y="1451082"/>
            <a:ext cx="597155" cy="7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フローチャート : 磁気ディスク 40">
            <a:extLst>
              <a:ext uri="{FF2B5EF4-FFF2-40B4-BE49-F238E27FC236}">
                <a16:creationId xmlns:a16="http://schemas.microsoft.com/office/drawing/2014/main" id="{51F5A52A-BF4A-D42D-D4B8-454E2F80D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976" y="1846428"/>
            <a:ext cx="236922" cy="285868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DB</a:t>
            </a:r>
            <a:endParaRPr lang="en-SG" sz="8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217" name="Group 284">
            <a:extLst>
              <a:ext uri="{FF2B5EF4-FFF2-40B4-BE49-F238E27FC236}">
                <a16:creationId xmlns:a16="http://schemas.microsoft.com/office/drawing/2014/main" id="{66FD26A4-F8D2-5A12-222B-1E6DC9522AB4}"/>
              </a:ext>
            </a:extLst>
          </p:cNvPr>
          <p:cNvGrpSpPr/>
          <p:nvPr/>
        </p:nvGrpSpPr>
        <p:grpSpPr>
          <a:xfrm>
            <a:off x="4694573" y="1425843"/>
            <a:ext cx="249912" cy="307710"/>
            <a:chOff x="4852049" y="1727863"/>
            <a:chExt cx="1419070" cy="1169265"/>
          </a:xfrm>
        </p:grpSpPr>
        <p:grpSp>
          <p:nvGrpSpPr>
            <p:cNvPr id="218" name="グループ化 55">
              <a:extLst>
                <a:ext uri="{FF2B5EF4-FFF2-40B4-BE49-F238E27FC236}">
                  <a16:creationId xmlns:a16="http://schemas.microsoft.com/office/drawing/2014/main" id="{CC3CEA57-D9F0-1BCD-67D6-8F71BC38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049" y="1727863"/>
              <a:ext cx="1419070" cy="1169265"/>
              <a:chOff x="1092876" y="1546802"/>
              <a:chExt cx="1123820" cy="946094"/>
            </a:xfrm>
          </p:grpSpPr>
          <p:sp>
            <p:nvSpPr>
              <p:cNvPr id="220" name="正方形/長方形 56">
                <a:extLst>
                  <a:ext uri="{FF2B5EF4-FFF2-40B4-BE49-F238E27FC236}">
                    <a16:creationId xmlns:a16="http://schemas.microsoft.com/office/drawing/2014/main" id="{E4C4138A-6830-3E32-D3C1-61B885A63F6B}"/>
                  </a:ext>
                </a:extLst>
              </p:cNvPr>
              <p:cNvSpPr/>
              <p:nvPr/>
            </p:nvSpPr>
            <p:spPr>
              <a:xfrm>
                <a:off x="1092876" y="1546802"/>
                <a:ext cx="1123820" cy="72966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57">
                <a:extLst>
                  <a:ext uri="{FF2B5EF4-FFF2-40B4-BE49-F238E27FC236}">
                    <a16:creationId xmlns:a16="http://schemas.microsoft.com/office/drawing/2014/main" id="{775D45D3-988F-2BF1-BE46-56ABA657715E}"/>
                  </a:ext>
                </a:extLst>
              </p:cNvPr>
              <p:cNvSpPr/>
              <p:nvPr/>
            </p:nvSpPr>
            <p:spPr>
              <a:xfrm>
                <a:off x="1147395" y="1614821"/>
                <a:ext cx="1006426" cy="5895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kumimoji="1" lang="ja-JP" altLang="en-US" sz="1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22" name="正方形/長方形 58">
                <a:extLst>
                  <a:ext uri="{FF2B5EF4-FFF2-40B4-BE49-F238E27FC236}">
                    <a16:creationId xmlns:a16="http://schemas.microsoft.com/office/drawing/2014/main" id="{BAC09261-6DB2-C6F9-C091-C75A8FDAF5D2}"/>
                  </a:ext>
                </a:extLst>
              </p:cNvPr>
              <p:cNvSpPr/>
              <p:nvPr/>
            </p:nvSpPr>
            <p:spPr>
              <a:xfrm>
                <a:off x="1092876" y="2385713"/>
                <a:ext cx="1123820" cy="107183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59">
                <a:extLst>
                  <a:ext uri="{FF2B5EF4-FFF2-40B4-BE49-F238E27FC236}">
                    <a16:creationId xmlns:a16="http://schemas.microsoft.com/office/drawing/2014/main" id="{93C169F1-95C1-0CD5-03B6-A5CAE70F21C8}"/>
                  </a:ext>
                </a:extLst>
              </p:cNvPr>
              <p:cNvSpPr/>
              <p:nvPr/>
            </p:nvSpPr>
            <p:spPr>
              <a:xfrm>
                <a:off x="1447986" y="2276470"/>
                <a:ext cx="409421" cy="109243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/>
                </a:pPr>
                <a:endParaRPr kumimoji="1" lang="ja-JP" altLang="en-US" sz="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19" name="正方形/長方形 70">
              <a:extLst>
                <a:ext uri="{FF2B5EF4-FFF2-40B4-BE49-F238E27FC236}">
                  <a16:creationId xmlns:a16="http://schemas.microsoft.com/office/drawing/2014/main" id="{EEAE4379-D9E5-F86B-70EF-EFBBCCE2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531" y="1846053"/>
              <a:ext cx="1218349" cy="651738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36000" tIns="0" rIns="36000" bIns="0" anchor="ctr" anchorCtr="0">
              <a:no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SG" altLang="vi-VN" sz="50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Sys</a:t>
              </a:r>
            </a:p>
          </p:txBody>
        </p:sp>
      </p:grpSp>
      <p:sp>
        <p:nvSpPr>
          <p:cNvPr id="230" name="フローチャート : 磁気ディスク 40">
            <a:extLst>
              <a:ext uri="{FF2B5EF4-FFF2-40B4-BE49-F238E27FC236}">
                <a16:creationId xmlns:a16="http://schemas.microsoft.com/office/drawing/2014/main" id="{B12FDE5D-2779-7C6E-0C50-5E2373B6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935" y="1822775"/>
            <a:ext cx="335840" cy="240639"/>
          </a:xfrm>
          <a:prstGeom prst="flowChartMagneticDisk">
            <a:avLst/>
          </a:prstGeom>
          <a:solidFill>
            <a:srgbClr val="4F81BD">
              <a:lumMod val="75000"/>
            </a:srgbClr>
          </a:solidFill>
          <a:ln w="190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0" rIns="3600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SAP</a:t>
            </a:r>
            <a:endParaRPr lang="en-SG" sz="900" b="1" kern="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31" name="Down Arrow 104">
            <a:extLst>
              <a:ext uri="{FF2B5EF4-FFF2-40B4-BE49-F238E27FC236}">
                <a16:creationId xmlns:a16="http://schemas.microsoft.com/office/drawing/2014/main" id="{003FC17B-DE7E-372A-07B1-DCBDDBFD4E85}"/>
              </a:ext>
            </a:extLst>
          </p:cNvPr>
          <p:cNvSpPr/>
          <p:nvPr/>
        </p:nvSpPr>
        <p:spPr>
          <a:xfrm>
            <a:off x="5979003" y="1691835"/>
            <a:ext cx="179632" cy="12928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1100" b="1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2" name="Picture 283">
            <a:extLst>
              <a:ext uri="{FF2B5EF4-FFF2-40B4-BE49-F238E27FC236}">
                <a16:creationId xmlns:a16="http://schemas.microsoft.com/office/drawing/2014/main" id="{3AA47770-C791-7E7F-BA5E-FB0CA10FBA7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21091" r="7561" b="19653"/>
          <a:stretch/>
        </p:blipFill>
        <p:spPr>
          <a:xfrm>
            <a:off x="5931039" y="1410014"/>
            <a:ext cx="314111" cy="244537"/>
          </a:xfrm>
          <a:prstGeom prst="rect">
            <a:avLst/>
          </a:prstGeom>
        </p:spPr>
      </p:pic>
      <p:grpSp>
        <p:nvGrpSpPr>
          <p:cNvPr id="233" name="Group 291">
            <a:extLst>
              <a:ext uri="{FF2B5EF4-FFF2-40B4-BE49-F238E27FC236}">
                <a16:creationId xmlns:a16="http://schemas.microsoft.com/office/drawing/2014/main" id="{1919C56D-D1FB-022D-EFF5-96759EAE9C6E}"/>
              </a:ext>
            </a:extLst>
          </p:cNvPr>
          <p:cNvGrpSpPr/>
          <p:nvPr/>
        </p:nvGrpSpPr>
        <p:grpSpPr>
          <a:xfrm>
            <a:off x="5321486" y="1427605"/>
            <a:ext cx="473826" cy="237264"/>
            <a:chOff x="5002072" y="2355721"/>
            <a:chExt cx="941525" cy="463825"/>
          </a:xfrm>
        </p:grpSpPr>
        <p:pic>
          <p:nvPicPr>
            <p:cNvPr id="234" name="Picture 292">
              <a:extLst>
                <a:ext uri="{FF2B5EF4-FFF2-40B4-BE49-F238E27FC236}">
                  <a16:creationId xmlns:a16="http://schemas.microsoft.com/office/drawing/2014/main" id="{DEEB142A-C111-D47C-CD40-C47D3DB5D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6" t="30753" r="12257" b="23441"/>
            <a:stretch/>
          </p:blipFill>
          <p:spPr>
            <a:xfrm>
              <a:off x="5002072" y="2355721"/>
              <a:ext cx="941525" cy="463825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5" name="図 59">
              <a:extLst>
                <a:ext uri="{FF2B5EF4-FFF2-40B4-BE49-F238E27FC236}">
                  <a16:creationId xmlns:a16="http://schemas.microsoft.com/office/drawing/2014/main" id="{7DB911A6-7B96-1AE2-5343-16CAA68E7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327" y="2391129"/>
              <a:ext cx="199894" cy="30740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6" name="Picture 3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34582" y="1387446"/>
            <a:ext cx="196789" cy="2447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641071" y="1396297"/>
            <a:ext cx="240849" cy="282330"/>
            <a:chOff x="6632894" y="1805408"/>
            <a:chExt cx="301309" cy="259388"/>
          </a:xfrm>
        </p:grpSpPr>
        <p:sp>
          <p:nvSpPr>
            <p:cNvPr id="357" name="AutoShape 682"/>
            <p:cNvSpPr>
              <a:spLocks noChangeArrowheads="1"/>
            </p:cNvSpPr>
            <p:nvPr/>
          </p:nvSpPr>
          <p:spPr bwMode="auto">
            <a:xfrm rot="16200000" flipH="1">
              <a:off x="6753179" y="1779372"/>
              <a:ext cx="154988" cy="207060"/>
            </a:xfrm>
            <a:prstGeom prst="triangle">
              <a:avLst>
                <a:gd name="adj" fmla="val 50000"/>
              </a:avLst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>
                  <a:alpha val="50195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359" name="AutoShape 684"/>
            <p:cNvSpPr>
              <a:spLocks noChangeArrowheads="1"/>
            </p:cNvSpPr>
            <p:nvPr/>
          </p:nvSpPr>
          <p:spPr bwMode="auto">
            <a:xfrm rot="969869" flipH="1">
              <a:off x="6632894" y="1891007"/>
              <a:ext cx="99935" cy="173789"/>
            </a:xfrm>
            <a:prstGeom prst="can">
              <a:avLst>
                <a:gd name="adj" fmla="val 33333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  <p:sp>
          <p:nvSpPr>
            <p:cNvPr id="360" name="AutoShape 685"/>
            <p:cNvSpPr>
              <a:spLocks noChangeArrowheads="1"/>
            </p:cNvSpPr>
            <p:nvPr/>
          </p:nvSpPr>
          <p:spPr bwMode="auto">
            <a:xfrm flipH="1">
              <a:off x="6644343" y="1849303"/>
              <a:ext cx="158338" cy="83057"/>
            </a:xfrm>
            <a:prstGeom prst="flowChartDelay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en-US" sz="75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63" name="Object 362">
            <a:extLst>
              <a:ext uri="{FF2B5EF4-FFF2-40B4-BE49-F238E27FC236}">
                <a16:creationId xmlns:a16="http://schemas.microsoft.com/office/drawing/2014/main" id="{6559B8F0-ADD5-4446-B500-1F9A7C9305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213909"/>
              </p:ext>
            </p:extLst>
          </p:nvPr>
        </p:nvGraphicFramePr>
        <p:xfrm>
          <a:off x="7185277" y="1383125"/>
          <a:ext cx="356965" cy="309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MS_ClipArt_Gallery" r:id="rId23" imgW="4571086" imgH="5844845" progId="MS_ClipArt_Gallery">
                  <p:embed/>
                </p:oleObj>
              </mc:Choice>
              <mc:Fallback>
                <p:oleObj name="MS_ClipArt_Gallery" r:id="rId23" imgW="4571086" imgH="5844845" progId="MS_ClipArt_Gallery">
                  <p:embed/>
                  <p:pic>
                    <p:nvPicPr>
                      <p:cNvPr id="252" name="Object 251">
                        <a:extLst>
                          <a:ext uri="{FF2B5EF4-FFF2-40B4-BE49-F238E27FC236}">
                            <a16:creationId xmlns:a16="http://schemas.microsoft.com/office/drawing/2014/main" id="{6559B8F0-ADD5-4446-B500-1F9A7C9305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5277" y="1383125"/>
                        <a:ext cx="356965" cy="3093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4" name="Picture 363"/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704" y="1745508"/>
            <a:ext cx="977090" cy="499969"/>
          </a:xfrm>
          <a:prstGeom prst="rect">
            <a:avLst/>
          </a:prstGeom>
        </p:spPr>
      </p:pic>
      <p:pic>
        <p:nvPicPr>
          <p:cNvPr id="365" name="図 2">
            <a:extLst>
              <a:ext uri="{FF2B5EF4-FFF2-40B4-BE49-F238E27FC236}">
                <a16:creationId xmlns:a16="http://schemas.microsoft.com/office/drawing/2014/main" id="{883CA374-3CAD-7FFC-B275-5ECC6C3AC33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8208" y="1403861"/>
            <a:ext cx="891600" cy="7582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6256" y="964806"/>
            <a:ext cx="8993139" cy="407118"/>
            <a:chOff x="-34754" y="1318573"/>
            <a:chExt cx="9098105" cy="461836"/>
          </a:xfrm>
        </p:grpSpPr>
        <p:sp>
          <p:nvSpPr>
            <p:cNvPr id="366" name="Arrow: Right 210">
              <a:extLst>
                <a:ext uri="{FF2B5EF4-FFF2-40B4-BE49-F238E27FC236}">
                  <a16:creationId xmlns:a16="http://schemas.microsoft.com/office/drawing/2014/main" id="{BCD8AF3A-AB48-C286-4DA4-EB1A28926061}"/>
                </a:ext>
              </a:extLst>
            </p:cNvPr>
            <p:cNvSpPr/>
            <p:nvPr/>
          </p:nvSpPr>
          <p:spPr>
            <a:xfrm>
              <a:off x="-34754" y="1318573"/>
              <a:ext cx="9098105" cy="461836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000" tIns="0" rIns="36000" bIns="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67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304799" y="1428219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</a:rPr>
                <a:t>IQC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68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1640354" y="1410014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ja-JP" sz="1200" b="1" dirty="0">
                  <a:solidFill>
                    <a:prstClr val="black"/>
                  </a:solidFill>
                  <a:ea typeface="Meiryo UI" panose="020B0604030504040204" pitchFamily="50" charset="-128"/>
                </a:rPr>
                <a:t>MCS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69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2935985" y="1435777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</a:rPr>
                <a:t>SMT 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70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4217539" y="1430424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</a:rPr>
                <a:t>DIP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371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5493927" y="1418272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PMD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72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6783245" y="1434206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FA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73" name="Rectangle 225">
              <a:extLst>
                <a:ext uri="{FF2B5EF4-FFF2-40B4-BE49-F238E27FC236}">
                  <a16:creationId xmlns:a16="http://schemas.microsoft.com/office/drawing/2014/main" id="{2D2669DD-69D4-9F62-E2E5-B5FB0318322B}"/>
                </a:ext>
              </a:extLst>
            </p:cNvPr>
            <p:cNvSpPr/>
            <p:nvPr/>
          </p:nvSpPr>
          <p:spPr>
            <a:xfrm>
              <a:off x="8121306" y="1424490"/>
              <a:ext cx="543739" cy="246221"/>
            </a:xfrm>
            <a:prstGeom prst="rect">
              <a:avLst/>
            </a:prstGeom>
          </p:spPr>
          <p:txBody>
            <a:bodyPr wrap="none" lIns="36000" tIns="0" rIns="36000" bIns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a typeface="Meiryo UI" panose="020B0604030504040204" pitchFamily="50" charset="-128"/>
                  <a:cs typeface="Arial" panose="020B0604020202020204" pitchFamily="34" charset="0"/>
                </a:rPr>
                <a:t>SCM</a:t>
              </a:r>
              <a:endParaRPr lang="en-US" sz="1200" b="1" dirty="0">
                <a:solidFill>
                  <a:srgbClr val="000000"/>
                </a:solidFill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3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4088" y="4921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  <a:latin typeface="+mn-lt"/>
              </a:rPr>
              <a:t>2/10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D287F2-FD80-91E7-98BC-CCDA78B740EE}"/>
              </a:ext>
            </a:extLst>
          </p:cNvPr>
          <p:cNvGrpSpPr/>
          <p:nvPr/>
        </p:nvGrpSpPr>
        <p:grpSpPr>
          <a:xfrm>
            <a:off x="32123" y="11443"/>
            <a:ext cx="9064036" cy="576263"/>
            <a:chOff x="-1598" y="-26988"/>
            <a:chExt cx="9144001" cy="5762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979E7B-32F7-69D5-B738-2F19CBEA8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 eaLnBrk="0" hangingPunct="0">
                <a:spcBef>
                  <a:spcPct val="0"/>
                </a:spcBef>
                <a:buNone/>
              </a:pPr>
              <a:r>
                <a:rPr lang="en-US" altLang="ja-JP" sz="2000" b="1" dirty="0">
                  <a:solidFill>
                    <a:srgbClr val="FFFFCC"/>
                  </a:solidFill>
                  <a:latin typeface="+mn-lt"/>
                  <a:ea typeface="Meiryo UI" panose="020B0604030504040204" pitchFamily="50" charset="-128"/>
                </a:rPr>
                <a:t>Background Of Activities</a:t>
              </a:r>
            </a:p>
          </p:txBody>
        </p:sp>
        <p:sp>
          <p:nvSpPr>
            <p:cNvPr id="38" name="正方形/長方形 40">
              <a:extLst>
                <a:ext uri="{FF2B5EF4-FFF2-40B4-BE49-F238E27FC236}">
                  <a16:creationId xmlns:a16="http://schemas.microsoft.com/office/drawing/2014/main" id="{129545A5-036D-7EB2-AA0D-12B858F35A9C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3</a:t>
              </a:r>
              <a:r>
                <a:rPr lang="en-US" altLang="ja-JP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6" name="AutoShape 381">
            <a:extLst>
              <a:ext uri="{FF2B5EF4-FFF2-40B4-BE49-F238E27FC236}">
                <a16:creationId xmlns:a16="http://schemas.microsoft.com/office/drawing/2014/main" id="{769BB28C-4467-F358-7596-8858963C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" y="625476"/>
            <a:ext cx="9031227" cy="373988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anchor="ctr" anchorCtr="0">
            <a:no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ja-JP" b="1" dirty="0" smtClean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Electronic </a:t>
            </a:r>
            <a:r>
              <a:rPr lang="en-US" altLang="ja-JP" b="1" dirty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stamp for </a:t>
            </a:r>
            <a:r>
              <a:rPr lang="en-US" altLang="ja-JP" b="1" dirty="0" smtClean="0">
                <a:solidFill>
                  <a:srgbClr val="FFFFFF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PSNV</a:t>
            </a:r>
            <a:endParaRPr lang="en-US" altLang="ja-JP" b="1" dirty="0">
              <a:solidFill>
                <a:srgbClr val="FFFFFF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AutoShape 374">
            <a:extLst>
              <a:ext uri="{FF2B5EF4-FFF2-40B4-BE49-F238E27FC236}">
                <a16:creationId xmlns:a16="http://schemas.microsoft.com/office/drawing/2014/main" id="{E9641436-FFE5-4A9D-A81B-056160D1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6" y="1049954"/>
            <a:ext cx="9031226" cy="2672312"/>
          </a:xfrm>
          <a:prstGeom prst="roundRect">
            <a:avLst>
              <a:gd name="adj" fmla="val 421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5C01FB4-008B-4826-B8B3-4D90B19E85C1}"/>
              </a:ext>
            </a:extLst>
          </p:cNvPr>
          <p:cNvSpPr/>
          <p:nvPr/>
        </p:nvSpPr>
        <p:spPr>
          <a:xfrm>
            <a:off x="50158" y="3781859"/>
            <a:ext cx="1306733" cy="512552"/>
          </a:xfrm>
          <a:prstGeom prst="rect">
            <a:avLst/>
          </a:prstGeom>
          <a:ln w="190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</p:txBody>
      </p:sp>
      <p:sp>
        <p:nvSpPr>
          <p:cNvPr id="11" name="テキスト ボックス 74">
            <a:extLst>
              <a:ext uri="{FF2B5EF4-FFF2-40B4-BE49-F238E27FC236}">
                <a16:creationId xmlns:a16="http://schemas.microsoft.com/office/drawing/2014/main" id="{8A383A7B-D46E-4000-AA3C-9788519D0569}"/>
              </a:ext>
            </a:extLst>
          </p:cNvPr>
          <p:cNvSpPr txBox="1"/>
          <p:nvPr/>
        </p:nvSpPr>
        <p:spPr>
          <a:xfrm>
            <a:off x="1412331" y="3774468"/>
            <a:ext cx="7674880" cy="5390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anchor="ctr">
            <a:noAutofit/>
          </a:bodyPr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OQC uses 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physical stamps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and updates OQC result inspection </a:t>
            </a:r>
          </a:p>
          <a:p>
            <a:r>
              <a:rPr lang="en-US" altLang="ja-JP" b="1" dirty="0" smtClean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timely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for FA and SCM </a:t>
            </a:r>
          </a:p>
        </p:txBody>
      </p:sp>
      <p:sp>
        <p:nvSpPr>
          <p:cNvPr id="12" name="AutoShape 374">
            <a:extLst>
              <a:ext uri="{FF2B5EF4-FFF2-40B4-BE49-F238E27FC236}">
                <a16:creationId xmlns:a16="http://schemas.microsoft.com/office/drawing/2014/main" id="{E9641436-FFE5-4A9D-A81B-056160D1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4" y="4365680"/>
            <a:ext cx="9064036" cy="2013804"/>
          </a:xfrm>
          <a:prstGeom prst="roundRect">
            <a:avLst>
              <a:gd name="adj" fmla="val 421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2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FFFFFF"/>
              </a:solidFill>
              <a:latin typeface="Arial" panose="020B0604020202020204" pitchFamily="34" charset="0"/>
              <a:ea typeface="ＭＳ Ｐゴシック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B94909-814F-4A52-8A76-A1D7DED55299}"/>
              </a:ext>
            </a:extLst>
          </p:cNvPr>
          <p:cNvGrpSpPr/>
          <p:nvPr/>
        </p:nvGrpSpPr>
        <p:grpSpPr>
          <a:xfrm>
            <a:off x="1255511" y="1578195"/>
            <a:ext cx="2478289" cy="1340579"/>
            <a:chOff x="5916171" y="567398"/>
            <a:chExt cx="3151629" cy="22523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CA7DCD-F594-4D04-842C-3FE4AD5366ED}"/>
                </a:ext>
              </a:extLst>
            </p:cNvPr>
            <p:cNvGrpSpPr/>
            <p:nvPr/>
          </p:nvGrpSpPr>
          <p:grpSpPr>
            <a:xfrm>
              <a:off x="5916171" y="567398"/>
              <a:ext cx="3151629" cy="2252393"/>
              <a:chOff x="5023490" y="1330717"/>
              <a:chExt cx="3308629" cy="209837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A2D32A4-F0FB-42AF-95B9-8663BD379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68500">
                <a:off x="5023490" y="1777588"/>
                <a:ext cx="631479" cy="66749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3F1E12-231F-4AF9-ABFE-74FD84B53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01956">
                <a:off x="5424960" y="2311513"/>
                <a:ext cx="552979" cy="60339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E31A2D5-159F-4D9E-AB6B-83FA06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198964">
                <a:off x="5861071" y="2804676"/>
                <a:ext cx="492911" cy="608765"/>
              </a:xfrm>
              <a:prstGeom prst="rect">
                <a:avLst/>
              </a:prstGeom>
            </p:spPr>
          </p:pic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0641C2AB-169F-4267-95DC-49A366EC0A79}"/>
                  </a:ext>
                </a:extLst>
              </p:cNvPr>
              <p:cNvSpPr/>
              <p:nvPr/>
            </p:nvSpPr>
            <p:spPr>
              <a:xfrm rot="20727278" flipH="1">
                <a:off x="5118039" y="1809115"/>
                <a:ext cx="745712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6091D0EE-BABF-4E1B-9643-89DC54547F09}"/>
                  </a:ext>
                </a:extLst>
              </p:cNvPr>
              <p:cNvSpPr/>
              <p:nvPr/>
            </p:nvSpPr>
            <p:spPr>
              <a:xfrm rot="20618581" flipH="1">
                <a:off x="5512224" y="2328682"/>
                <a:ext cx="702940" cy="584994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5B060CF6-6A4E-4C60-8CBE-6573D28B5220}"/>
                  </a:ext>
                </a:extLst>
              </p:cNvPr>
              <p:cNvSpPr/>
              <p:nvPr/>
            </p:nvSpPr>
            <p:spPr>
              <a:xfrm rot="20618581" flipH="1">
                <a:off x="5916682" y="2814750"/>
                <a:ext cx="675511" cy="614338"/>
              </a:xfrm>
              <a:prstGeom prst="parallelogram">
                <a:avLst>
                  <a:gd name="adj" fmla="val 38889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4D2FCF0-84B3-4F35-8D0A-A693AD640551}"/>
                  </a:ext>
                </a:extLst>
              </p:cNvPr>
              <p:cNvGrpSpPr/>
              <p:nvPr/>
            </p:nvGrpSpPr>
            <p:grpSpPr>
              <a:xfrm>
                <a:off x="5535447" y="1330717"/>
                <a:ext cx="2796672" cy="2038909"/>
                <a:chOff x="3810949" y="119438"/>
                <a:chExt cx="2139819" cy="138569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7C9137C-9774-486B-8DFF-1059DAED9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981" t="31050" r="8675"/>
                <a:stretch/>
              </p:blipFill>
              <p:spPr>
                <a:xfrm flipH="1">
                  <a:off x="3810949" y="146158"/>
                  <a:ext cx="2139819" cy="1358979"/>
                </a:xfrm>
                <a:prstGeom prst="rect">
                  <a:avLst/>
                </a:prstGeom>
              </p:spPr>
            </p:pic>
            <p:sp>
              <p:nvSpPr>
                <p:cNvPr id="33" name="object 323">
                  <a:extLst>
                    <a:ext uri="{FF2B5EF4-FFF2-40B4-BE49-F238E27FC236}">
                      <a16:creationId xmlns:a16="http://schemas.microsoft.com/office/drawing/2014/main" id="{4A74495B-1C17-4D57-BC70-F4A6C3129FB8}"/>
                    </a:ext>
                  </a:extLst>
                </p:cNvPr>
                <p:cNvSpPr/>
                <p:nvPr/>
              </p:nvSpPr>
              <p:spPr>
                <a:xfrm>
                  <a:off x="4784885" y="1088417"/>
                  <a:ext cx="338137" cy="226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4" name="object 323">
                  <a:extLst>
                    <a:ext uri="{FF2B5EF4-FFF2-40B4-BE49-F238E27FC236}">
                      <a16:creationId xmlns:a16="http://schemas.microsoft.com/office/drawing/2014/main" id="{88940F8C-822D-4AA5-9825-1E82FE5AF293}"/>
                    </a:ext>
                  </a:extLst>
                </p:cNvPr>
                <p:cNvSpPr/>
                <p:nvPr/>
              </p:nvSpPr>
              <p:spPr>
                <a:xfrm>
                  <a:off x="5421869" y="1094370"/>
                  <a:ext cx="338137" cy="226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5" name="object 323">
                  <a:extLst>
                    <a:ext uri="{FF2B5EF4-FFF2-40B4-BE49-F238E27FC236}">
                      <a16:creationId xmlns:a16="http://schemas.microsoft.com/office/drawing/2014/main" id="{3E230C44-B588-4F9D-9E01-C04DE2FC01F4}"/>
                    </a:ext>
                  </a:extLst>
                </p:cNvPr>
                <p:cNvSpPr/>
                <p:nvPr/>
              </p:nvSpPr>
              <p:spPr>
                <a:xfrm>
                  <a:off x="4534854" y="701464"/>
                  <a:ext cx="338137" cy="226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6" name="object 323">
                  <a:extLst>
                    <a:ext uri="{FF2B5EF4-FFF2-40B4-BE49-F238E27FC236}">
                      <a16:creationId xmlns:a16="http://schemas.microsoft.com/office/drawing/2014/main" id="{2E0E6215-0D01-42BA-8FA6-7A61EDA9D5B9}"/>
                    </a:ext>
                  </a:extLst>
                </p:cNvPr>
                <p:cNvSpPr/>
                <p:nvPr/>
              </p:nvSpPr>
              <p:spPr>
                <a:xfrm>
                  <a:off x="5165885" y="707417"/>
                  <a:ext cx="338137" cy="226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7" name="object 323">
                  <a:extLst>
                    <a:ext uri="{FF2B5EF4-FFF2-40B4-BE49-F238E27FC236}">
                      <a16:creationId xmlns:a16="http://schemas.microsoft.com/office/drawing/2014/main" id="{299E37E7-81A4-4D81-BD29-9676BDC2A2B7}"/>
                    </a:ext>
                  </a:extLst>
                </p:cNvPr>
                <p:cNvSpPr/>
                <p:nvPr/>
              </p:nvSpPr>
              <p:spPr>
                <a:xfrm>
                  <a:off x="4844416" y="302604"/>
                  <a:ext cx="338137" cy="226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  <p:sp>
              <p:nvSpPr>
                <p:cNvPr id="39" name="object 323">
                  <a:extLst>
                    <a:ext uri="{FF2B5EF4-FFF2-40B4-BE49-F238E27FC236}">
                      <a16:creationId xmlns:a16="http://schemas.microsoft.com/office/drawing/2014/main" id="{45BCFBCA-3579-46C4-84EC-6001877AB4F7}"/>
                    </a:ext>
                  </a:extLst>
                </p:cNvPr>
                <p:cNvSpPr/>
                <p:nvPr/>
              </p:nvSpPr>
              <p:spPr>
                <a:xfrm>
                  <a:off x="4210102" y="119438"/>
                  <a:ext cx="407748" cy="244389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1000"/>
                </a:p>
              </p:txBody>
            </p:sp>
          </p:grp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AB74F3-C992-4572-BE89-DF2544D0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840951" y="2085342"/>
              <a:ext cx="190724" cy="2189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E224C4-DD1F-4303-80A1-478AD7BA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8626427" y="2102709"/>
              <a:ext cx="190724" cy="21899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AF0331-9ADE-4DAE-AB88-68998E4A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8332919" y="1483572"/>
              <a:ext cx="157623" cy="180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A7D21A-1CB0-4E84-9DD9-4CF80BA2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538550" y="1474966"/>
              <a:ext cx="157623" cy="1809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D834DEA-1998-49C3-A7E6-F942FF4B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100040" y="570338"/>
              <a:ext cx="212048" cy="2434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3A7582-B2D1-4AFB-AB64-FAEB48C5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942106" y="851148"/>
              <a:ext cx="157623" cy="18098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CA3B35-AF72-4C52-9FA8-2256E7FAB29A}"/>
              </a:ext>
            </a:extLst>
          </p:cNvPr>
          <p:cNvGrpSpPr>
            <a:grpSpLocks/>
          </p:cNvGrpSpPr>
          <p:nvPr/>
        </p:nvGrpSpPr>
        <p:grpSpPr bwMode="auto">
          <a:xfrm>
            <a:off x="1319602" y="1337894"/>
            <a:ext cx="770367" cy="583056"/>
            <a:chOff x="1066509" y="-2"/>
            <a:chExt cx="108" cy="78"/>
          </a:xfrm>
          <a:noFill/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A43BA00-D66F-44DC-99A3-F786EF114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21" y="0"/>
              <a:ext cx="79" cy="76"/>
            </a:xfrm>
            <a:prstGeom prst="ellipse">
              <a:avLst/>
            </a:prstGeom>
            <a:grpFill/>
            <a:ln w="28575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6060E6E7-C85F-4A18-AD26-DA0CD6760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522" y="39"/>
              <a:ext cx="76" cy="0"/>
            </a:xfrm>
            <a:prstGeom prst="line">
              <a:avLst/>
            </a:prstGeom>
            <a:grpFill/>
            <a:ln w="19050">
              <a:solidFill>
                <a:srgbClr xmlns:mc="http://schemas.openxmlformats.org/markup-compatibility/2006" xmlns:a14="http://schemas.microsoft.com/office/drawing/2010/main" val="008000" mc:Ignorable="a14" a14:legacySpreadsheetColorIndex="17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Text Box 72">
              <a:extLst>
                <a:ext uri="{FF2B5EF4-FFF2-40B4-BE49-F238E27FC236}">
                  <a16:creationId xmlns:a16="http://schemas.microsoft.com/office/drawing/2014/main" id="{475AB56C-5250-4E4B-BE32-3A68A9AB5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509" y="-2"/>
              <a:ext cx="108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18288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endParaRPr lang="en-US" sz="8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algn="ctr">
                <a:defRPr sz="1000"/>
              </a:pPr>
              <a:r>
                <a:rPr lang="en-US" sz="700" b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PQC</a:t>
              </a:r>
            </a:p>
            <a:p>
              <a:pPr algn="ctr">
                <a:defRPr sz="1000"/>
              </a:pPr>
              <a:endParaRPr lang="en-US" sz="8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algn="ctr">
                <a:defRPr sz="1000"/>
              </a:pPr>
              <a:r>
                <a:rPr lang="en-US" sz="700" b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Sampling</a:t>
              </a:r>
              <a:endParaRPr lang="en-US" sz="7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297">
            <a:extLst>
              <a:ext uri="{FF2B5EF4-FFF2-40B4-BE49-F238E27FC236}">
                <a16:creationId xmlns:a16="http://schemas.microsoft.com/office/drawing/2014/main" id="{CEAFC108-9FDC-4651-96E7-B531FDCD9A70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126804" y="1305578"/>
            <a:ext cx="264825" cy="519476"/>
            <a:chOff x="4239272" y="4596799"/>
            <a:chExt cx="1499664" cy="18666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9A5B5A4-BE57-4FA6-8B91-A567F1E32C8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8" name="Flowchart: Stored Data 47">
                <a:extLst>
                  <a:ext uri="{FF2B5EF4-FFF2-40B4-BE49-F238E27FC236}">
                    <a16:creationId xmlns:a16="http://schemas.microsoft.com/office/drawing/2014/main" id="{5833FF20-0F7E-4F46-A68A-1AE13C2864D8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49" name="Flowchart: Stored Data 48">
                <a:extLst>
                  <a:ext uri="{FF2B5EF4-FFF2-40B4-BE49-F238E27FC236}">
                    <a16:creationId xmlns:a16="http://schemas.microsoft.com/office/drawing/2014/main" id="{465A5449-AAC7-4807-B449-1CB6A0C377C6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ja-JP">
                  <a:solidFill>
                    <a:srgbClr val="FFFFFF"/>
                  </a:solidFill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" name="Flowchart: Stored Data 49">
                <a:extLst>
                  <a:ext uri="{FF2B5EF4-FFF2-40B4-BE49-F238E27FC236}">
                    <a16:creationId xmlns:a16="http://schemas.microsoft.com/office/drawing/2014/main" id="{B2FCE6FD-60A1-46FF-8708-F541CFE1BB5A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51" name="Flowchart: Stored Data 50">
                <a:extLst>
                  <a:ext uri="{FF2B5EF4-FFF2-40B4-BE49-F238E27FC236}">
                    <a16:creationId xmlns:a16="http://schemas.microsoft.com/office/drawing/2014/main" id="{81BD395D-BEF3-4A57-A6C5-FECACBFA3CA6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91CBD31-0B74-47AA-AD55-DDAC1DA28A2D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729C246-69F4-44B6-B388-F1240AD8DE29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 dirty="0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BA3173F3-D46F-4D15-BB2F-EB02617D2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3">
                <a:extLst>
                  <a:ext uri="{FF2B5EF4-FFF2-40B4-BE49-F238E27FC236}">
                    <a16:creationId xmlns:a16="http://schemas.microsoft.com/office/drawing/2014/main" id="{D71DD292-2021-49E9-9C31-4B64C4A2A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2F0975B-2D84-4EA6-8E96-CA1B9C73547C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  <p:sp>
          <p:nvSpPr>
            <p:cNvPr id="47" name="Moon 46">
              <a:extLst>
                <a:ext uri="{FF2B5EF4-FFF2-40B4-BE49-F238E27FC236}">
                  <a16:creationId xmlns:a16="http://schemas.microsoft.com/office/drawing/2014/main" id="{48E7B227-9F3F-4312-91E4-4B1A1A3E5F55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392A8-90D2-4336-982E-42C814964A91}"/>
              </a:ext>
            </a:extLst>
          </p:cNvPr>
          <p:cNvGrpSpPr/>
          <p:nvPr/>
        </p:nvGrpSpPr>
        <p:grpSpPr>
          <a:xfrm>
            <a:off x="145708" y="1679286"/>
            <a:ext cx="297590" cy="265161"/>
            <a:chOff x="273234" y="4179592"/>
            <a:chExt cx="395348" cy="302206"/>
          </a:xfrm>
        </p:grpSpPr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E934394E-C62A-442D-A04A-5E4861447AE5}"/>
                </a:ext>
              </a:extLst>
            </p:cNvPr>
            <p:cNvSpPr/>
            <p:nvPr/>
          </p:nvSpPr>
          <p:spPr>
            <a:xfrm>
              <a:off x="273234" y="4179592"/>
              <a:ext cx="395348" cy="30220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35615F-BE00-4079-A9CD-9B63EE70F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96" y="4212682"/>
              <a:ext cx="253319" cy="232289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66C6996-2BA2-42C1-A5BE-C99790F4ED2F}"/>
              </a:ext>
            </a:extLst>
          </p:cNvPr>
          <p:cNvSpPr/>
          <p:nvPr/>
        </p:nvSpPr>
        <p:spPr>
          <a:xfrm>
            <a:off x="474136" y="1365266"/>
            <a:ext cx="1096258" cy="401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pick up sample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404EEB-D025-4E83-B2BA-75CDDF5B5965}"/>
              </a:ext>
            </a:extLst>
          </p:cNvPr>
          <p:cNvCxnSpPr>
            <a:cxnSpLocks/>
          </p:cNvCxnSpPr>
          <p:nvPr/>
        </p:nvCxnSpPr>
        <p:spPr>
          <a:xfrm flipH="1" flipV="1">
            <a:off x="485880" y="1731007"/>
            <a:ext cx="573591" cy="4621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0000000-0008-0000-0000-000037020000}"/>
              </a:ext>
            </a:extLst>
          </p:cNvPr>
          <p:cNvSpPr/>
          <p:nvPr/>
        </p:nvSpPr>
        <p:spPr>
          <a:xfrm>
            <a:off x="404883" y="2525644"/>
            <a:ext cx="1085680" cy="4189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Inspection 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0000000-0008-0000-0000-000057020000}"/>
              </a:ext>
            </a:extLst>
          </p:cNvPr>
          <p:cNvGrpSpPr>
            <a:grpSpLocks/>
          </p:cNvGrpSpPr>
          <p:nvPr/>
        </p:nvGrpSpPr>
        <p:grpSpPr bwMode="auto">
          <a:xfrm>
            <a:off x="1100485" y="2812749"/>
            <a:ext cx="783956" cy="568134"/>
            <a:chOff x="-182288" y="0"/>
            <a:chExt cx="1613973" cy="122223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0000000-0008-0000-0000-000058020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22085"/>
              <a:ext cx="1152525" cy="120015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100"/>
                </a:lnSpc>
                <a:defRPr sz="1000"/>
              </a:pPr>
              <a:endParaRPr lang="en-GB" sz="12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000"/>
                </a:lnSpc>
                <a:defRPr sz="1000"/>
              </a:pPr>
              <a:endParaRPr lang="en-GB" sz="1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Text Box 114">
              <a:extLst>
                <a:ext uri="{FF2B5EF4-FFF2-40B4-BE49-F238E27FC236}">
                  <a16:creationId xmlns:a16="http://schemas.microsoft.com/office/drawing/2014/main" id="{00000000-0008-0000-0000-000059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33" y="813091"/>
              <a:ext cx="742305" cy="359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8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 </a:t>
              </a:r>
              <a:r>
                <a:rPr lang="en-GB" sz="8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PQC</a:t>
              </a:r>
              <a:endParaRPr lang="en-GB" sz="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Line 115">
              <a:extLst>
                <a:ext uri="{FF2B5EF4-FFF2-40B4-BE49-F238E27FC236}">
                  <a16:creationId xmlns:a16="http://schemas.microsoft.com/office/drawing/2014/main" id="{00000000-0008-0000-0000-00005A020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4" y="449965"/>
              <a:ext cx="10858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Line 116">
              <a:extLst>
                <a:ext uri="{FF2B5EF4-FFF2-40B4-BE49-F238E27FC236}">
                  <a16:creationId xmlns:a16="http://schemas.microsoft.com/office/drawing/2014/main" id="{00000000-0008-0000-0000-00005B020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4" y="804792"/>
              <a:ext cx="10858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Text Box 117">
              <a:extLst>
                <a:ext uri="{FF2B5EF4-FFF2-40B4-BE49-F238E27FC236}">
                  <a16:creationId xmlns:a16="http://schemas.microsoft.com/office/drawing/2014/main" id="{00000000-0008-0000-0000-00005C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0" y="0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8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OK</a:t>
              </a:r>
              <a:endParaRPr lang="en-GB" sz="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Text Box 119">
              <a:extLst>
                <a:ext uri="{FF2B5EF4-FFF2-40B4-BE49-F238E27FC236}">
                  <a16:creationId xmlns:a16="http://schemas.microsoft.com/office/drawing/2014/main" id="{00000000-0008-0000-0000-00005D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2288" y="498302"/>
              <a:ext cx="1613973" cy="46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US" sz="400" b="1" dirty="0">
                  <a:solidFill>
                    <a:srgbClr val="0000FF"/>
                  </a:solidFill>
                  <a:latin typeface="Arial"/>
                  <a:cs typeface="Arial"/>
                </a:rPr>
                <a:t>  </a:t>
              </a:r>
              <a:r>
                <a:rPr lang="en-US" sz="400" dirty="0">
                  <a:solidFill>
                    <a:srgbClr val="0000FF"/>
                  </a:solidFill>
                  <a:latin typeface="Arial"/>
                  <a:cs typeface="Arial"/>
                </a:rPr>
                <a:t>Day- Month- Year</a:t>
              </a:r>
              <a:endParaRPr lang="en-US" sz="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E787E4B-B98E-42DD-B925-8BBC6F927CD5}"/>
              </a:ext>
            </a:extLst>
          </p:cNvPr>
          <p:cNvGrpSpPr>
            <a:grpSpLocks/>
          </p:cNvGrpSpPr>
          <p:nvPr/>
        </p:nvGrpSpPr>
        <p:grpSpPr bwMode="auto">
          <a:xfrm>
            <a:off x="1045788" y="2161334"/>
            <a:ext cx="783956" cy="476250"/>
            <a:chOff x="-240458" y="0"/>
            <a:chExt cx="1613973" cy="122223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E579B32-48E7-43A0-AD4C-656701941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22085"/>
              <a:ext cx="1152525" cy="12001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100"/>
                </a:lnSpc>
                <a:defRPr sz="1000"/>
              </a:pPr>
              <a:endParaRPr lang="en-GB" sz="1200" b="1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000"/>
                </a:lnSpc>
                <a:defRPr sz="1000"/>
              </a:pPr>
              <a:endParaRPr lang="en-GB" sz="10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79" name="Text Box 114">
              <a:extLst>
                <a:ext uri="{FF2B5EF4-FFF2-40B4-BE49-F238E27FC236}">
                  <a16:creationId xmlns:a16="http://schemas.microsoft.com/office/drawing/2014/main" id="{5579D7A0-CC5C-4556-9615-1CD115EFC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33" y="813091"/>
              <a:ext cx="742305" cy="359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8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 </a:t>
              </a:r>
              <a:r>
                <a:rPr lang="en-GB" sz="800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PQC</a:t>
              </a:r>
              <a:endParaRPr lang="en-GB" sz="800" dirty="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80" name="Line 115">
              <a:extLst>
                <a:ext uri="{FF2B5EF4-FFF2-40B4-BE49-F238E27FC236}">
                  <a16:creationId xmlns:a16="http://schemas.microsoft.com/office/drawing/2014/main" id="{BF6E18CF-73E0-4EDE-85F2-D94A06396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4" y="449965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81" name="Line 116">
              <a:extLst>
                <a:ext uri="{FF2B5EF4-FFF2-40B4-BE49-F238E27FC236}">
                  <a16:creationId xmlns:a16="http://schemas.microsoft.com/office/drawing/2014/main" id="{C4915D02-F2AD-4F32-81BE-7EE94AB66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4" y="804792"/>
              <a:ext cx="10858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82" name="Text Box 117">
              <a:extLst>
                <a:ext uri="{FF2B5EF4-FFF2-40B4-BE49-F238E27FC236}">
                  <a16:creationId xmlns:a16="http://schemas.microsoft.com/office/drawing/2014/main" id="{E64FA709-8717-4BC4-A5C8-5346DDF01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0" y="0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800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NG</a:t>
              </a:r>
              <a:endParaRPr lang="en-GB" sz="800" dirty="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83" name="Text Box 119">
              <a:extLst>
                <a:ext uri="{FF2B5EF4-FFF2-40B4-BE49-F238E27FC236}">
                  <a16:creationId xmlns:a16="http://schemas.microsoft.com/office/drawing/2014/main" id="{01FF6AB2-F7C1-4807-AA4D-58330D728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0458" y="527492"/>
              <a:ext cx="1613973" cy="479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US" sz="400" b="1" dirty="0">
                  <a:solidFill>
                    <a:srgbClr val="FF0000"/>
                  </a:solidFill>
                  <a:latin typeface="Arial"/>
                  <a:cs typeface="Arial"/>
                </a:rPr>
                <a:t>  </a:t>
              </a:r>
              <a:r>
                <a:rPr lang="en-US" sz="400" dirty="0">
                  <a:solidFill>
                    <a:srgbClr val="FF0000"/>
                  </a:solidFill>
                  <a:latin typeface="Arial"/>
                  <a:cs typeface="Arial"/>
                </a:rPr>
                <a:t>Day- Month- Year</a:t>
              </a:r>
              <a:endParaRPr lang="en-US" sz="400" dirty="0">
                <a:solidFill>
                  <a:srgbClr val="FF0000"/>
                </a:solidFill>
                <a:latin typeface="Calibri" panose="020F0502020204030204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00000000-0008-0000-0000-000055020000}"/>
              </a:ext>
            </a:extLst>
          </p:cNvPr>
          <p:cNvSpPr/>
          <p:nvPr/>
        </p:nvSpPr>
        <p:spPr>
          <a:xfrm>
            <a:off x="292921" y="3079992"/>
            <a:ext cx="580176" cy="225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0000000-0008-0000-0000-000056020000}"/>
              </a:ext>
            </a:extLst>
          </p:cNvPr>
          <p:cNvSpPr/>
          <p:nvPr/>
        </p:nvSpPr>
        <p:spPr>
          <a:xfrm>
            <a:off x="536594" y="2096178"/>
            <a:ext cx="544935" cy="212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0000000-0008-0000-0000-0000360200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46924" y="2580526"/>
            <a:ext cx="695921" cy="904791"/>
          </a:xfrm>
          <a:prstGeom prst="rect">
            <a:avLst/>
          </a:prstGeom>
          <a:ln>
            <a:solidFill>
              <a:srgbClr val="0066CC"/>
            </a:solidFill>
          </a:ln>
        </p:spPr>
      </p:pic>
      <p:cxnSp>
        <p:nvCxnSpPr>
          <p:cNvPr id="96" name="Straight Arrow Connector 95"/>
          <p:cNvCxnSpPr/>
          <p:nvPr/>
        </p:nvCxnSpPr>
        <p:spPr>
          <a:xfrm flipV="1">
            <a:off x="2093570" y="2021552"/>
            <a:ext cx="36648" cy="6288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2182403" y="2323847"/>
            <a:ext cx="127088" cy="3496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0000000-0008-0000-0000-000028000000}"/>
              </a:ext>
            </a:extLst>
          </p:cNvPr>
          <p:cNvGrpSpPr/>
          <p:nvPr/>
        </p:nvGrpSpPr>
        <p:grpSpPr>
          <a:xfrm>
            <a:off x="2201606" y="2030020"/>
            <a:ext cx="352425" cy="285750"/>
            <a:chOff x="47625" y="457200"/>
            <a:chExt cx="352425" cy="28575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0000000-0008-0000-0000-00006A020000}"/>
                </a:ext>
              </a:extLst>
            </p:cNvPr>
            <p:cNvSpPr/>
            <p:nvPr/>
          </p:nvSpPr>
          <p:spPr>
            <a:xfrm>
              <a:off x="57151" y="457200"/>
              <a:ext cx="295275" cy="276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0000000-0008-0000-0000-00006B020000}"/>
                </a:ext>
              </a:extLst>
            </p:cNvPr>
            <p:cNvSpPr/>
            <p:nvPr/>
          </p:nvSpPr>
          <p:spPr>
            <a:xfrm>
              <a:off x="47625" y="485775"/>
              <a:ext cx="352425" cy="257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dirty="0">
                  <a:solidFill>
                    <a:sysClr val="windowText" lastClr="000000"/>
                  </a:solidFill>
                </a:rPr>
                <a:t>NG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000000-0008-0000-0000-00006C020000}"/>
              </a:ext>
            </a:extLst>
          </p:cNvPr>
          <p:cNvGrpSpPr/>
          <p:nvPr/>
        </p:nvGrpSpPr>
        <p:grpSpPr>
          <a:xfrm>
            <a:off x="1992488" y="1704038"/>
            <a:ext cx="352425" cy="285750"/>
            <a:chOff x="0" y="0"/>
            <a:chExt cx="352425" cy="28575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0000000-0008-0000-0000-00006D020000}"/>
                </a:ext>
              </a:extLst>
            </p:cNvPr>
            <p:cNvSpPr/>
            <p:nvPr/>
          </p:nvSpPr>
          <p:spPr>
            <a:xfrm>
              <a:off x="9526" y="0"/>
              <a:ext cx="295275" cy="276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0000000-0008-0000-0000-00006E020000}"/>
                </a:ext>
              </a:extLst>
            </p:cNvPr>
            <p:cNvSpPr/>
            <p:nvPr/>
          </p:nvSpPr>
          <p:spPr>
            <a:xfrm>
              <a:off x="0" y="28575"/>
              <a:ext cx="352425" cy="257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dirty="0">
                  <a:solidFill>
                    <a:sysClr val="windowText" lastClr="000000"/>
                  </a:solidFill>
                </a:rPr>
                <a:t>NG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0000000-0008-0000-0000-000026000000}"/>
              </a:ext>
            </a:extLst>
          </p:cNvPr>
          <p:cNvGrpSpPr/>
          <p:nvPr/>
        </p:nvGrpSpPr>
        <p:grpSpPr>
          <a:xfrm>
            <a:off x="2774125" y="2090380"/>
            <a:ext cx="337106" cy="256276"/>
            <a:chOff x="991258" y="742951"/>
            <a:chExt cx="304800" cy="24765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0000000-0008-0000-0000-000062020000}"/>
                </a:ext>
              </a:extLst>
            </p:cNvPr>
            <p:cNvSpPr/>
            <p:nvPr/>
          </p:nvSpPr>
          <p:spPr>
            <a:xfrm>
              <a:off x="1000783" y="742951"/>
              <a:ext cx="295275" cy="2476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000000-0008-0000-0000-000025000000}"/>
                </a:ext>
              </a:extLst>
            </p:cNvPr>
            <p:cNvSpPr/>
            <p:nvPr/>
          </p:nvSpPr>
          <p:spPr>
            <a:xfrm>
              <a:off x="991258" y="752475"/>
              <a:ext cx="304800" cy="219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dirty="0">
                  <a:solidFill>
                    <a:sysClr val="windowText" lastClr="000000"/>
                  </a:solidFill>
                </a:rPr>
                <a:t>OK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0000000-0008-0000-0000-000063020000}"/>
              </a:ext>
            </a:extLst>
          </p:cNvPr>
          <p:cNvGrpSpPr/>
          <p:nvPr/>
        </p:nvGrpSpPr>
        <p:grpSpPr>
          <a:xfrm>
            <a:off x="2517476" y="1586590"/>
            <a:ext cx="337833" cy="256276"/>
            <a:chOff x="561976" y="28576"/>
            <a:chExt cx="304800" cy="24765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0000000-0008-0000-0000-000064020000}"/>
                </a:ext>
              </a:extLst>
            </p:cNvPr>
            <p:cNvSpPr/>
            <p:nvPr/>
          </p:nvSpPr>
          <p:spPr>
            <a:xfrm>
              <a:off x="571501" y="28576"/>
              <a:ext cx="295275" cy="2476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0000000-0008-0000-0000-000065020000}"/>
                </a:ext>
              </a:extLst>
            </p:cNvPr>
            <p:cNvSpPr/>
            <p:nvPr/>
          </p:nvSpPr>
          <p:spPr>
            <a:xfrm>
              <a:off x="561976" y="38100"/>
              <a:ext cx="304800" cy="219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dirty="0">
                  <a:solidFill>
                    <a:sysClr val="windowText" lastClr="000000"/>
                  </a:solidFill>
                </a:rPr>
                <a:t>OK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0000000-0008-0000-0000-000066020000}"/>
              </a:ext>
            </a:extLst>
          </p:cNvPr>
          <p:cNvGrpSpPr/>
          <p:nvPr/>
        </p:nvGrpSpPr>
        <p:grpSpPr>
          <a:xfrm>
            <a:off x="3011890" y="2377579"/>
            <a:ext cx="337106" cy="256276"/>
            <a:chOff x="886483" y="447676"/>
            <a:chExt cx="304800" cy="24765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0000000-0008-0000-0000-000067020000}"/>
                </a:ext>
              </a:extLst>
            </p:cNvPr>
            <p:cNvSpPr/>
            <p:nvPr/>
          </p:nvSpPr>
          <p:spPr>
            <a:xfrm>
              <a:off x="896008" y="447676"/>
              <a:ext cx="295275" cy="2476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0000000-0008-0000-0000-000068020000}"/>
                </a:ext>
              </a:extLst>
            </p:cNvPr>
            <p:cNvSpPr/>
            <p:nvPr/>
          </p:nvSpPr>
          <p:spPr>
            <a:xfrm>
              <a:off x="886483" y="457200"/>
              <a:ext cx="304800" cy="219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>
                  <a:solidFill>
                    <a:sysClr val="windowText" lastClr="000000"/>
                  </a:solidFill>
                </a:rPr>
                <a:t>OK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0000000-0008-0000-0000-000066020000}"/>
              </a:ext>
            </a:extLst>
          </p:cNvPr>
          <p:cNvGrpSpPr/>
          <p:nvPr/>
        </p:nvGrpSpPr>
        <p:grpSpPr>
          <a:xfrm>
            <a:off x="2420800" y="2370535"/>
            <a:ext cx="337106" cy="256276"/>
            <a:chOff x="886483" y="447676"/>
            <a:chExt cx="304800" cy="24765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000000-0008-0000-0000-000067020000}"/>
                </a:ext>
              </a:extLst>
            </p:cNvPr>
            <p:cNvSpPr/>
            <p:nvPr/>
          </p:nvSpPr>
          <p:spPr>
            <a:xfrm>
              <a:off x="896008" y="447676"/>
              <a:ext cx="295275" cy="2476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0000000-0008-0000-0000-000068020000}"/>
                </a:ext>
              </a:extLst>
            </p:cNvPr>
            <p:cNvSpPr/>
            <p:nvPr/>
          </p:nvSpPr>
          <p:spPr>
            <a:xfrm>
              <a:off x="886483" y="457200"/>
              <a:ext cx="304800" cy="219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>
                  <a:solidFill>
                    <a:sysClr val="windowText" lastClr="000000"/>
                  </a:solidFill>
                </a:rPr>
                <a:t>OK</a:t>
              </a: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V="1">
            <a:off x="2693383" y="2623748"/>
            <a:ext cx="417848" cy="40676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2728385" y="2398495"/>
            <a:ext cx="195891" cy="4537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37" idx="1"/>
          </p:cNvCxnSpPr>
          <p:nvPr/>
        </p:nvCxnSpPr>
        <p:spPr>
          <a:xfrm flipV="1">
            <a:off x="2649465" y="1856795"/>
            <a:ext cx="1252" cy="87641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0000000-0008-0000-0000-00005E020000}"/>
              </a:ext>
            </a:extLst>
          </p:cNvPr>
          <p:cNvSpPr/>
          <p:nvPr/>
        </p:nvSpPr>
        <p:spPr>
          <a:xfrm>
            <a:off x="50158" y="3290187"/>
            <a:ext cx="4254757" cy="52657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Loss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find &amp; physical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stamp OK /NG</a:t>
            </a:r>
          </a:p>
        </p:txBody>
      </p:sp>
      <p:cxnSp>
        <p:nvCxnSpPr>
          <p:cNvPr id="4206" name="Elbow Connector 4205"/>
          <p:cNvCxnSpPr/>
          <p:nvPr/>
        </p:nvCxnSpPr>
        <p:spPr>
          <a:xfrm rot="5400000" flipH="1" flipV="1">
            <a:off x="697632" y="2141460"/>
            <a:ext cx="139401" cy="56369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297">
            <a:extLst>
              <a:ext uri="{FF2B5EF4-FFF2-40B4-BE49-F238E27FC236}">
                <a16:creationId xmlns:a16="http://schemas.microsoft.com/office/drawing/2014/main" id="{CEAFC108-9FDC-4651-96E7-B531FDCD9A7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88450" y="2413853"/>
            <a:ext cx="334720" cy="451799"/>
            <a:chOff x="4239272" y="4596799"/>
            <a:chExt cx="1499664" cy="186662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9A5B5A4-BE57-4FA6-8B91-A567F1E32C8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0" name="Flowchart: Stored Data 149">
                <a:extLst>
                  <a:ext uri="{FF2B5EF4-FFF2-40B4-BE49-F238E27FC236}">
                    <a16:creationId xmlns:a16="http://schemas.microsoft.com/office/drawing/2014/main" id="{5833FF20-0F7E-4F46-A68A-1AE13C2864D8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51" name="Flowchart: Stored Data 150">
                <a:extLst>
                  <a:ext uri="{FF2B5EF4-FFF2-40B4-BE49-F238E27FC236}">
                    <a16:creationId xmlns:a16="http://schemas.microsoft.com/office/drawing/2014/main" id="{465A5449-AAC7-4807-B449-1CB6A0C377C6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ja-JP">
                  <a:solidFill>
                    <a:srgbClr val="FFFFFF"/>
                  </a:solidFill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" name="Flowchart: Stored Data 151">
                <a:extLst>
                  <a:ext uri="{FF2B5EF4-FFF2-40B4-BE49-F238E27FC236}">
                    <a16:creationId xmlns:a16="http://schemas.microsoft.com/office/drawing/2014/main" id="{B2FCE6FD-60A1-46FF-8708-F541CFE1BB5A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53" name="Flowchart: Stored Data 152">
                <a:extLst>
                  <a:ext uri="{FF2B5EF4-FFF2-40B4-BE49-F238E27FC236}">
                    <a16:creationId xmlns:a16="http://schemas.microsoft.com/office/drawing/2014/main" id="{81BD395D-BEF3-4A57-A6C5-FECACBFA3CA6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91CBD31-0B74-47AA-AD55-DDAC1DA28A2D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729C246-69F4-44B6-B388-F1240AD8DE29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 dirty="0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pic>
            <p:nvPicPr>
              <p:cNvPr id="156" name="Picture 2">
                <a:extLst>
                  <a:ext uri="{FF2B5EF4-FFF2-40B4-BE49-F238E27FC236}">
                    <a16:creationId xmlns:a16="http://schemas.microsoft.com/office/drawing/2014/main" id="{BA3173F3-D46F-4D15-BB2F-EB02617D2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3">
                <a:extLst>
                  <a:ext uri="{FF2B5EF4-FFF2-40B4-BE49-F238E27FC236}">
                    <a16:creationId xmlns:a16="http://schemas.microsoft.com/office/drawing/2014/main" id="{D71DD292-2021-49E9-9C31-4B64C4A2A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2F0975B-2D84-4EA6-8E96-CA1B9C73547C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  <p:sp>
          <p:nvSpPr>
            <p:cNvPr id="149" name="Moon 148">
              <a:extLst>
                <a:ext uri="{FF2B5EF4-FFF2-40B4-BE49-F238E27FC236}">
                  <a16:creationId xmlns:a16="http://schemas.microsoft.com/office/drawing/2014/main" id="{48E7B227-9F3F-4312-91E4-4B1A1A3E5F55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</p:grpSp>
      <p:sp>
        <p:nvSpPr>
          <p:cNvPr id="173" name="object 254"/>
          <p:cNvSpPr txBox="1"/>
          <p:nvPr/>
        </p:nvSpPr>
        <p:spPr>
          <a:xfrm>
            <a:off x="3129722" y="1566115"/>
            <a:ext cx="930743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</a:pPr>
            <a:r>
              <a:rPr lang="en-GB" sz="1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MCS </a:t>
            </a:r>
            <a:r>
              <a:rPr lang="en-GB" sz="1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GR</a:t>
            </a:r>
            <a:endParaRPr sz="1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Group 297">
            <a:extLst>
              <a:ext uri="{FF2B5EF4-FFF2-40B4-BE49-F238E27FC236}">
                <a16:creationId xmlns:a16="http://schemas.microsoft.com/office/drawing/2014/main" id="{CEAFC108-9FDC-4651-96E7-B531FDCD9A70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455221" y="1718008"/>
            <a:ext cx="334720" cy="451799"/>
            <a:chOff x="4239272" y="4596799"/>
            <a:chExt cx="1499664" cy="1866627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9A5B5A4-BE57-4FA6-8B91-A567F1E32C8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78" name="Flowchart: Stored Data 177">
                <a:extLst>
                  <a:ext uri="{FF2B5EF4-FFF2-40B4-BE49-F238E27FC236}">
                    <a16:creationId xmlns:a16="http://schemas.microsoft.com/office/drawing/2014/main" id="{5833FF20-0F7E-4F46-A68A-1AE13C2864D8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79" name="Flowchart: Stored Data 178">
                <a:extLst>
                  <a:ext uri="{FF2B5EF4-FFF2-40B4-BE49-F238E27FC236}">
                    <a16:creationId xmlns:a16="http://schemas.microsoft.com/office/drawing/2014/main" id="{465A5449-AAC7-4807-B449-1CB6A0C377C6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ja-JP">
                  <a:solidFill>
                    <a:srgbClr val="FFFFFF"/>
                  </a:solidFill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80" name="Flowchart: Stored Data 179">
                <a:extLst>
                  <a:ext uri="{FF2B5EF4-FFF2-40B4-BE49-F238E27FC236}">
                    <a16:creationId xmlns:a16="http://schemas.microsoft.com/office/drawing/2014/main" id="{B2FCE6FD-60A1-46FF-8708-F541CFE1BB5A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81" name="Flowchart: Stored Data 180">
                <a:extLst>
                  <a:ext uri="{FF2B5EF4-FFF2-40B4-BE49-F238E27FC236}">
                    <a16:creationId xmlns:a16="http://schemas.microsoft.com/office/drawing/2014/main" id="{81BD395D-BEF3-4A57-A6C5-FECACBFA3CA6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91CBD31-0B74-47AA-AD55-DDAC1DA28A2D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9729C246-69F4-44B6-B388-F1240AD8DE29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 dirty="0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pic>
            <p:nvPicPr>
              <p:cNvPr id="184" name="Picture 2">
                <a:extLst>
                  <a:ext uri="{FF2B5EF4-FFF2-40B4-BE49-F238E27FC236}">
                    <a16:creationId xmlns:a16="http://schemas.microsoft.com/office/drawing/2014/main" id="{BA3173F3-D46F-4D15-BB2F-EB02617D2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" name="Picture 3">
                <a:extLst>
                  <a:ext uri="{FF2B5EF4-FFF2-40B4-BE49-F238E27FC236}">
                    <a16:creationId xmlns:a16="http://schemas.microsoft.com/office/drawing/2014/main" id="{D71DD292-2021-49E9-9C31-4B64C4A2A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2F0975B-2D84-4EA6-8E96-CA1B9C73547C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  <p:sp>
          <p:nvSpPr>
            <p:cNvPr id="177" name="Moon 176">
              <a:extLst>
                <a:ext uri="{FF2B5EF4-FFF2-40B4-BE49-F238E27FC236}">
                  <a16:creationId xmlns:a16="http://schemas.microsoft.com/office/drawing/2014/main" id="{48E7B227-9F3F-4312-91E4-4B1A1A3E5F55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</p:grpSp>
      <p:pic>
        <p:nvPicPr>
          <p:cNvPr id="222" name="Picture 2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415" y="1991010"/>
            <a:ext cx="178372" cy="293789"/>
          </a:xfrm>
          <a:prstGeom prst="rect">
            <a:avLst/>
          </a:prstGeom>
        </p:spPr>
      </p:pic>
      <p:sp>
        <p:nvSpPr>
          <p:cNvPr id="223" name="二等辺三角形 7172">
            <a:extLst>
              <a:ext uri="{FF2B5EF4-FFF2-40B4-BE49-F238E27FC236}">
                <a16:creationId xmlns:a16="http://schemas.microsoft.com/office/drawing/2014/main" id="{93C2B0DD-7466-4184-90ED-BF9AA1374C73}"/>
              </a:ext>
            </a:extLst>
          </p:cNvPr>
          <p:cNvSpPr>
            <a:spLocks noChangeArrowheads="1"/>
          </p:cNvSpPr>
          <p:nvPr/>
        </p:nvSpPr>
        <p:spPr bwMode="auto">
          <a:xfrm rot="3833188">
            <a:off x="3426390" y="1981807"/>
            <a:ext cx="121969" cy="318918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" name="二等辺三角形 7172">
            <a:extLst>
              <a:ext uri="{FF2B5EF4-FFF2-40B4-BE49-F238E27FC236}">
                <a16:creationId xmlns:a16="http://schemas.microsoft.com/office/drawing/2014/main" id="{93C2B0DD-7466-4184-90ED-BF9AA1374C73}"/>
              </a:ext>
            </a:extLst>
          </p:cNvPr>
          <p:cNvSpPr>
            <a:spLocks noChangeArrowheads="1"/>
          </p:cNvSpPr>
          <p:nvPr/>
        </p:nvSpPr>
        <p:spPr bwMode="auto">
          <a:xfrm rot="6032834">
            <a:off x="3575275" y="2343570"/>
            <a:ext cx="376923" cy="152343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36F9510E-0C3B-4AF0-B072-8D2087EE2A9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34" y="2677112"/>
            <a:ext cx="170107" cy="163243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227" name="object 254"/>
          <p:cNvSpPr txBox="1"/>
          <p:nvPr/>
        </p:nvSpPr>
        <p:spPr>
          <a:xfrm>
            <a:off x="3085566" y="2887355"/>
            <a:ext cx="939779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Fix location 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0CAD1EA5-3CDC-45F9-AD86-6BB39EAF22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6541" y="2286000"/>
            <a:ext cx="1791589" cy="872849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8507B498-A880-4E44-B2E9-C6CF113B76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9455" y="2420499"/>
            <a:ext cx="1073397" cy="7800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F8F0E0F6-BAF3-417B-A0BF-E1607E9DE7B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5050997" y="2352228"/>
            <a:ext cx="513267" cy="451280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C932577-F12B-43C7-99BD-6DE8AB06A6B8}"/>
              </a:ext>
            </a:extLst>
          </p:cNvPr>
          <p:cNvGrpSpPr/>
          <p:nvPr/>
        </p:nvGrpSpPr>
        <p:grpSpPr>
          <a:xfrm>
            <a:off x="4679975" y="1579459"/>
            <a:ext cx="897939" cy="637185"/>
            <a:chOff x="637332" y="681479"/>
            <a:chExt cx="997154" cy="1283804"/>
          </a:xfrm>
        </p:grpSpPr>
        <p:sp>
          <p:nvSpPr>
            <p:cNvPr id="233" name="Freeform: Shape 96">
              <a:extLst>
                <a:ext uri="{FF2B5EF4-FFF2-40B4-BE49-F238E27FC236}">
                  <a16:creationId xmlns:a16="http://schemas.microsoft.com/office/drawing/2014/main" id="{709EC557-1FAF-4504-B965-A0917F38C80F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7CDD327-7F28-415E-8E8C-6F30044F25A5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7C82E311-9996-4D30-ACF6-249677981C45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237" name="Cube 236">
                  <a:extLst>
                    <a:ext uri="{FF2B5EF4-FFF2-40B4-BE49-F238E27FC236}">
                      <a16:creationId xmlns:a16="http://schemas.microsoft.com/office/drawing/2014/main" id="{344F30A2-6D36-46DD-A39A-E9DC8A227273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Cube 237">
                  <a:extLst>
                    <a:ext uri="{FF2B5EF4-FFF2-40B4-BE49-F238E27FC236}">
                      <a16:creationId xmlns:a16="http://schemas.microsoft.com/office/drawing/2014/main" id="{0A6A9D82-8D27-4451-9831-3BEB1C1C1965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Cube 238">
                  <a:extLst>
                    <a:ext uri="{FF2B5EF4-FFF2-40B4-BE49-F238E27FC236}">
                      <a16:creationId xmlns:a16="http://schemas.microsoft.com/office/drawing/2014/main" id="{6D4AFB20-F166-4A45-97E3-3CAD7C468332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Cube 239">
                  <a:extLst>
                    <a:ext uri="{FF2B5EF4-FFF2-40B4-BE49-F238E27FC236}">
                      <a16:creationId xmlns:a16="http://schemas.microsoft.com/office/drawing/2014/main" id="{FBC5824C-A81F-4240-82EF-307F64638C28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Cube 240">
                  <a:extLst>
                    <a:ext uri="{FF2B5EF4-FFF2-40B4-BE49-F238E27FC236}">
                      <a16:creationId xmlns:a16="http://schemas.microsoft.com/office/drawing/2014/main" id="{0032B5A2-20BD-43ED-973F-0E3B30A5D366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Cube 241">
                  <a:extLst>
                    <a:ext uri="{FF2B5EF4-FFF2-40B4-BE49-F238E27FC236}">
                      <a16:creationId xmlns:a16="http://schemas.microsoft.com/office/drawing/2014/main" id="{567729B2-651E-4BB5-922B-4A562C21CCFB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Cube 242">
                  <a:extLst>
                    <a:ext uri="{FF2B5EF4-FFF2-40B4-BE49-F238E27FC236}">
                      <a16:creationId xmlns:a16="http://schemas.microsoft.com/office/drawing/2014/main" id="{74C393DF-5090-4DAA-82FB-A37B80258462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Cube 243">
                  <a:extLst>
                    <a:ext uri="{FF2B5EF4-FFF2-40B4-BE49-F238E27FC236}">
                      <a16:creationId xmlns:a16="http://schemas.microsoft.com/office/drawing/2014/main" id="{25942B4F-2C27-49D0-ACF7-BB98B0EBA147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32FFA1CC-401B-4FA6-AD01-32498011D90D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81" name="Picture 2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962" y="1556412"/>
            <a:ext cx="178372" cy="293789"/>
          </a:xfrm>
          <a:prstGeom prst="rect">
            <a:avLst/>
          </a:prstGeom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4F177951-C0DC-46A2-82EC-3927F29976E0}"/>
              </a:ext>
            </a:extLst>
          </p:cNvPr>
          <p:cNvSpPr txBox="1"/>
          <p:nvPr/>
        </p:nvSpPr>
        <p:spPr>
          <a:xfrm>
            <a:off x="4179401" y="1281364"/>
            <a:ext cx="201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MCS Scan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100% box</a:t>
            </a:r>
          </a:p>
        </p:txBody>
      </p:sp>
      <p:sp>
        <p:nvSpPr>
          <p:cNvPr id="283" name="二等辺三角形 7172">
            <a:extLst>
              <a:ext uri="{FF2B5EF4-FFF2-40B4-BE49-F238E27FC236}">
                <a16:creationId xmlns:a16="http://schemas.microsoft.com/office/drawing/2014/main" id="{29C25568-AA49-4D5A-A6CA-2C43A19B311A}"/>
              </a:ext>
            </a:extLst>
          </p:cNvPr>
          <p:cNvSpPr>
            <a:spLocks noChangeArrowheads="1"/>
          </p:cNvSpPr>
          <p:nvPr/>
        </p:nvSpPr>
        <p:spPr bwMode="auto">
          <a:xfrm rot="17236270" flipH="1">
            <a:off x="4760942" y="1357474"/>
            <a:ext cx="118252" cy="492536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4" name="Connector: Elbow 223">
            <a:extLst>
              <a:ext uri="{FF2B5EF4-FFF2-40B4-BE49-F238E27FC236}">
                <a16:creationId xmlns:a16="http://schemas.microsoft.com/office/drawing/2014/main" id="{8EE191A8-A2C2-4C18-B620-447CAB542A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0971" y="2061385"/>
            <a:ext cx="700758" cy="379001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AutoShape 42">
            <a:extLst>
              <a:ext uri="{FF2B5EF4-FFF2-40B4-BE49-F238E27FC236}">
                <a16:creationId xmlns:a16="http://schemas.microsoft.com/office/drawing/2014/main" id="{20F6641D-3234-4CFF-B9E8-9222C5F64F30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741404" y="2141857"/>
            <a:ext cx="1168229" cy="265281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ja-JP" altLang="en-US" sz="120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285BBB6-532C-4BB4-A670-DB2961D0EB78}"/>
              </a:ext>
            </a:extLst>
          </p:cNvPr>
          <p:cNvCxnSpPr>
            <a:cxnSpLocks/>
          </p:cNvCxnSpPr>
          <p:nvPr/>
        </p:nvCxnSpPr>
        <p:spPr>
          <a:xfrm>
            <a:off x="5566229" y="2597585"/>
            <a:ext cx="224971" cy="0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D4ACBBC1-AF96-4138-B3AD-7FF51CEC9FAD}"/>
              </a:ext>
            </a:extLst>
          </p:cNvPr>
          <p:cNvSpPr/>
          <p:nvPr/>
        </p:nvSpPr>
        <p:spPr>
          <a:xfrm>
            <a:off x="4534346" y="2196572"/>
            <a:ext cx="1104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irect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print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7D0F4538-36DA-40AD-AF7F-CF2C920DE0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57" y="2474223"/>
            <a:ext cx="261595" cy="218663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grpSp>
        <p:nvGrpSpPr>
          <p:cNvPr id="291" name="Group 297">
            <a:extLst>
              <a:ext uri="{FF2B5EF4-FFF2-40B4-BE49-F238E27FC236}">
                <a16:creationId xmlns:a16="http://schemas.microsoft.com/office/drawing/2014/main" id="{5DF3FF57-2C1F-424E-BED4-FA1F73948E7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360238" y="1262519"/>
            <a:ext cx="438241" cy="497870"/>
            <a:chOff x="4239272" y="4596799"/>
            <a:chExt cx="1499664" cy="1866627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C420DD9-6FF8-4641-8905-54B3BF7AA1B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FE61A7FB-2BAA-4827-ACDC-B606F4B0859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296" name="Flowchart: Stored Data 295">
                <a:extLst>
                  <a:ext uri="{FF2B5EF4-FFF2-40B4-BE49-F238E27FC236}">
                    <a16:creationId xmlns:a16="http://schemas.microsoft.com/office/drawing/2014/main" id="{0DB34BCE-C079-45F8-9530-D4D100E947EA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ja-JP">
                  <a:solidFill>
                    <a:srgbClr val="FFFFFF"/>
                  </a:solidFill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297" name="Flowchart: Stored Data 296">
                <a:extLst>
                  <a:ext uri="{FF2B5EF4-FFF2-40B4-BE49-F238E27FC236}">
                    <a16:creationId xmlns:a16="http://schemas.microsoft.com/office/drawing/2014/main" id="{76897F2F-0668-4B95-93B6-345B6C984D17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298" name="Flowchart: Stored Data 297">
                <a:extLst>
                  <a:ext uri="{FF2B5EF4-FFF2-40B4-BE49-F238E27FC236}">
                    <a16:creationId xmlns:a16="http://schemas.microsoft.com/office/drawing/2014/main" id="{CBCB22FC-9D4A-4372-96F0-F77236FE6F47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A68E7EF-EB3E-4429-98ED-15E291B699E2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 dirty="0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3F2620-6002-4334-A3F6-BA7869697AE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ja-JP" dirty="0">
                  <a:solidFill>
                    <a:srgbClr val="FFFFFF"/>
                  </a:solidFill>
                  <a:ea typeface="游ゴシック" panose="020B0400000000000000" pitchFamily="34" charset="-128"/>
                </a:endParaRPr>
              </a:p>
            </p:txBody>
          </p:sp>
          <p:pic>
            <p:nvPicPr>
              <p:cNvPr id="301" name="Picture 2">
                <a:extLst>
                  <a:ext uri="{FF2B5EF4-FFF2-40B4-BE49-F238E27FC236}">
                    <a16:creationId xmlns:a16="http://schemas.microsoft.com/office/drawing/2014/main" id="{2E5785B7-5C8D-4A7D-A4F9-EE27C1FE8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2" name="Picture 3">
                <a:extLst>
                  <a:ext uri="{FF2B5EF4-FFF2-40B4-BE49-F238E27FC236}">
                    <a16:creationId xmlns:a16="http://schemas.microsoft.com/office/drawing/2014/main" id="{828421D7-6C4B-426A-8411-2A78C8017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30C84D9-81C3-4DF5-A928-62A83AD9B763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  <p:sp>
          <p:nvSpPr>
            <p:cNvPr id="294" name="Moon 293">
              <a:extLst>
                <a:ext uri="{FF2B5EF4-FFF2-40B4-BE49-F238E27FC236}">
                  <a16:creationId xmlns:a16="http://schemas.microsoft.com/office/drawing/2014/main" id="{F13C8646-423E-4EDE-B3F9-7FB081E9D3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ja-JP">
                <a:solidFill>
                  <a:srgbClr val="FFFFFF"/>
                </a:solidFill>
                <a:ea typeface="游ゴシック" panose="020B0400000000000000" pitchFamily="34" charset="-128"/>
              </a:endParaRPr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05B10E7A-FB8D-4A8D-A172-5AB87C1E6DAF}"/>
              </a:ext>
            </a:extLst>
          </p:cNvPr>
          <p:cNvSpPr/>
          <p:nvPr/>
        </p:nvSpPr>
        <p:spPr>
          <a:xfrm>
            <a:off x="7895234" y="900516"/>
            <a:ext cx="1450600" cy="63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inspection</a:t>
            </a:r>
          </a:p>
        </p:txBody>
      </p:sp>
      <p:sp>
        <p:nvSpPr>
          <p:cNvPr id="304" name="Cube 303">
            <a:extLst>
              <a:ext uri="{FF2B5EF4-FFF2-40B4-BE49-F238E27FC236}">
                <a16:creationId xmlns:a16="http://schemas.microsoft.com/office/drawing/2014/main" id="{590A7E6B-684C-4499-B4B7-647BF11ACCDE}"/>
              </a:ext>
            </a:extLst>
          </p:cNvPr>
          <p:cNvSpPr/>
          <p:nvPr/>
        </p:nvSpPr>
        <p:spPr>
          <a:xfrm>
            <a:off x="8285455" y="1610015"/>
            <a:ext cx="296436" cy="262545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285BBB6-532C-4BB4-A670-DB2961D0EB78}"/>
              </a:ext>
            </a:extLst>
          </p:cNvPr>
          <p:cNvCxnSpPr>
            <a:cxnSpLocks/>
          </p:cNvCxnSpPr>
          <p:nvPr/>
        </p:nvCxnSpPr>
        <p:spPr>
          <a:xfrm flipH="1" flipV="1">
            <a:off x="5455078" y="2122087"/>
            <a:ext cx="398437" cy="271849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32BFBC0-6EE3-4095-A9B2-C7856B0503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53667" y="1074837"/>
            <a:ext cx="672288" cy="568880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4BFAE4CF-DFEA-4FB1-9BC5-0982BCAD2EE0}"/>
              </a:ext>
            </a:extLst>
          </p:cNvPr>
          <p:cNvSpPr/>
          <p:nvPr/>
        </p:nvSpPr>
        <p:spPr>
          <a:xfrm>
            <a:off x="48118" y="1012366"/>
            <a:ext cx="334080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IQC process chop stamp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BFAE4CF-DFEA-4FB1-9BC5-0982BCAD2EE0}"/>
              </a:ext>
            </a:extLst>
          </p:cNvPr>
          <p:cNvSpPr/>
          <p:nvPr/>
        </p:nvSpPr>
        <p:spPr>
          <a:xfrm>
            <a:off x="4384226" y="1023753"/>
            <a:ext cx="219032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improvement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7707" y="1569305"/>
            <a:ext cx="178372" cy="293789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832BFBC0-6EE3-4095-A9B2-C7856B0503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6541" y="1718427"/>
            <a:ext cx="663930" cy="509114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12F659C5-677E-4BB9-BCFC-E61543022C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97" y="1652899"/>
            <a:ext cx="171287" cy="157067"/>
          </a:xfrm>
          <a:prstGeom prst="rect">
            <a:avLst/>
          </a:prstGeom>
          <a:ln w="28575">
            <a:noFill/>
          </a:ln>
        </p:spPr>
      </p:pic>
      <p:sp>
        <p:nvSpPr>
          <p:cNvPr id="345" name="二等辺三角形 7172">
            <a:extLst>
              <a:ext uri="{FF2B5EF4-FFF2-40B4-BE49-F238E27FC236}">
                <a16:creationId xmlns:a16="http://schemas.microsoft.com/office/drawing/2014/main" id="{29C25568-AA49-4D5A-A6CA-2C43A19B311A}"/>
              </a:ext>
            </a:extLst>
          </p:cNvPr>
          <p:cNvSpPr>
            <a:spLocks noChangeArrowheads="1"/>
          </p:cNvSpPr>
          <p:nvPr/>
        </p:nvSpPr>
        <p:spPr bwMode="auto">
          <a:xfrm rot="15308738" flipV="1">
            <a:off x="8553397" y="1435948"/>
            <a:ext cx="172834" cy="422133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6" name="Arrow: Right 592">
            <a:extLst>
              <a:ext uri="{FF2B5EF4-FFF2-40B4-BE49-F238E27FC236}">
                <a16:creationId xmlns:a16="http://schemas.microsoft.com/office/drawing/2014/main" id="{00000000-0008-0000-0000-00002D030000}"/>
              </a:ext>
            </a:extLst>
          </p:cNvPr>
          <p:cNvSpPr/>
          <p:nvPr/>
        </p:nvSpPr>
        <p:spPr>
          <a:xfrm rot="5400000">
            <a:off x="8385787" y="1901931"/>
            <a:ext cx="198384" cy="523875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B209C28E-D9EF-405E-8612-64EF530337C6}"/>
              </a:ext>
            </a:extLst>
          </p:cNvPr>
          <p:cNvCxnSpPr>
            <a:cxnSpLocks/>
          </p:cNvCxnSpPr>
          <p:nvPr/>
        </p:nvCxnSpPr>
        <p:spPr>
          <a:xfrm flipH="1">
            <a:off x="7752858" y="1364258"/>
            <a:ext cx="480619" cy="40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B209C28E-D9EF-405E-8612-64EF530337C6}"/>
              </a:ext>
            </a:extLst>
          </p:cNvPr>
          <p:cNvCxnSpPr>
            <a:cxnSpLocks/>
          </p:cNvCxnSpPr>
          <p:nvPr/>
        </p:nvCxnSpPr>
        <p:spPr>
          <a:xfrm flipH="1">
            <a:off x="7804836" y="1885740"/>
            <a:ext cx="480619" cy="4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angle 352">
            <a:extLst>
              <a:ext uri="{FF2B5EF4-FFF2-40B4-BE49-F238E27FC236}">
                <a16:creationId xmlns:a16="http://schemas.microsoft.com/office/drawing/2014/main" id="{00000000-0008-0000-0000-000056020000}"/>
              </a:ext>
            </a:extLst>
          </p:cNvPr>
          <p:cNvSpPr/>
          <p:nvPr/>
        </p:nvSpPr>
        <p:spPr>
          <a:xfrm>
            <a:off x="7848158" y="1934714"/>
            <a:ext cx="544935" cy="212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0000000-0008-0000-0000-000055020000}"/>
              </a:ext>
            </a:extLst>
          </p:cNvPr>
          <p:cNvSpPr/>
          <p:nvPr/>
        </p:nvSpPr>
        <p:spPr>
          <a:xfrm>
            <a:off x="7810586" y="1389263"/>
            <a:ext cx="580176" cy="225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</p:txBody>
      </p:sp>
      <p:sp>
        <p:nvSpPr>
          <p:cNvPr id="355" name="Rectangle 1">
            <a:extLst>
              <a:ext uri="{FF2B5EF4-FFF2-40B4-BE49-F238E27FC236}">
                <a16:creationId xmlns:a16="http://schemas.microsoft.com/office/drawing/2014/main" id="{8F04802E-6AFE-4779-8951-B2183EA49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404" y="1244504"/>
            <a:ext cx="16115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GB" alt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WMS</a:t>
            </a:r>
            <a:endParaRPr lang="en-GB" altLang="en-US" sz="1000" b="1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6" name="Rectangle 1">
            <a:extLst>
              <a:ext uri="{FF2B5EF4-FFF2-40B4-BE49-F238E27FC236}">
                <a16:creationId xmlns:a16="http://schemas.microsoft.com/office/drawing/2014/main" id="{0355787B-A3C5-48EE-ACD4-C77B3238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525" y="1800095"/>
            <a:ext cx="17439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GB" altLang="en-US" sz="1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</a:t>
            </a:r>
          </a:p>
          <a:p>
            <a:pPr algn="ctr">
              <a:spcBef>
                <a:spcPct val="0"/>
              </a:spcBef>
              <a:buNone/>
              <a:defRPr/>
            </a:pPr>
            <a:r>
              <a:rPr lang="en-GB" altLang="en-US" sz="1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</a:t>
            </a:r>
          </a:p>
        </p:txBody>
      </p:sp>
      <p:cxnSp>
        <p:nvCxnSpPr>
          <p:cNvPr id="4222" name="Elbow Connector 4221"/>
          <p:cNvCxnSpPr/>
          <p:nvPr/>
        </p:nvCxnSpPr>
        <p:spPr>
          <a:xfrm rot="5400000">
            <a:off x="6665459" y="1916330"/>
            <a:ext cx="594506" cy="419446"/>
          </a:xfrm>
          <a:prstGeom prst="bentConnector3">
            <a:avLst>
              <a:gd name="adj1" fmla="val 7024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58"/>
          <p:cNvCxnSpPr/>
          <p:nvPr/>
        </p:nvCxnSpPr>
        <p:spPr>
          <a:xfrm rot="5400000">
            <a:off x="6359988" y="1628494"/>
            <a:ext cx="1099983" cy="561499"/>
          </a:xfrm>
          <a:prstGeom prst="bentConnector3">
            <a:avLst>
              <a:gd name="adj1" fmla="val 110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Rectangle 363">
            <a:extLst>
              <a:ext uri="{FF2B5EF4-FFF2-40B4-BE49-F238E27FC236}">
                <a16:creationId xmlns:a16="http://schemas.microsoft.com/office/drawing/2014/main" id="{2D85F52C-359C-4932-92FF-1AEBCD219901}"/>
              </a:ext>
            </a:extLst>
          </p:cNvPr>
          <p:cNvSpPr/>
          <p:nvPr/>
        </p:nvSpPr>
        <p:spPr>
          <a:xfrm>
            <a:off x="5647686" y="2096511"/>
            <a:ext cx="733834" cy="258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5161086" y="1512924"/>
            <a:ext cx="374481" cy="396399"/>
            <a:chOff x="5562600" y="1673836"/>
            <a:chExt cx="374481" cy="396399"/>
          </a:xfrm>
        </p:grpSpPr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0000000-0008-0000-0000-0000EC020000}"/>
                </a:ext>
              </a:extLst>
            </p:cNvPr>
            <p:cNvSpPr/>
            <p:nvPr/>
          </p:nvSpPr>
          <p:spPr>
            <a:xfrm>
              <a:off x="5811389" y="1673836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00000000-0008-0000-0000-0000ED020000}"/>
                </a:ext>
              </a:extLst>
            </p:cNvPr>
            <p:cNvSpPr/>
            <p:nvPr/>
          </p:nvSpPr>
          <p:spPr>
            <a:xfrm>
              <a:off x="5687036" y="1796538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0000000-0008-0000-0000-0000ED020000}"/>
                </a:ext>
              </a:extLst>
            </p:cNvPr>
            <p:cNvSpPr/>
            <p:nvPr/>
          </p:nvSpPr>
          <p:spPr>
            <a:xfrm>
              <a:off x="5562600" y="1944543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4983930" y="1688372"/>
            <a:ext cx="168574" cy="493206"/>
            <a:chOff x="7862165" y="4822098"/>
            <a:chExt cx="168574" cy="493206"/>
          </a:xfrm>
        </p:grpSpPr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00000000-0008-0000-0000-0000F402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78339" y="4822098"/>
              <a:ext cx="152400" cy="13974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00000000-0008-0000-0000-0000F402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82931" y="5006693"/>
              <a:ext cx="147808" cy="13553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378" name="Picture 377">
              <a:extLst>
                <a:ext uri="{FF2B5EF4-FFF2-40B4-BE49-F238E27FC236}">
                  <a16:creationId xmlns:a16="http://schemas.microsoft.com/office/drawing/2014/main" id="{00000000-0008-0000-0000-0000F402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62165" y="5160726"/>
              <a:ext cx="168574" cy="154578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00000000-0008-0000-0000-0000BA020000}"/>
              </a:ext>
            </a:extLst>
          </p:cNvPr>
          <p:cNvGrpSpPr>
            <a:grpSpLocks/>
          </p:cNvGrpSpPr>
          <p:nvPr/>
        </p:nvGrpSpPr>
        <p:grpSpPr bwMode="auto">
          <a:xfrm>
            <a:off x="5880428" y="1456157"/>
            <a:ext cx="703281" cy="639367"/>
            <a:chOff x="0" y="0"/>
            <a:chExt cx="1442648" cy="1406137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00000000-0008-0000-0000-0000BB020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17" y="44719"/>
              <a:ext cx="1152525" cy="120015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  <a:defRPr sz="1000"/>
              </a:pPr>
              <a:endParaRPr lang="en-GB" sz="18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100"/>
                </a:lnSpc>
                <a:defRPr sz="1000"/>
              </a:pPr>
              <a:endParaRPr lang="en-GB" sz="1200" b="1">
                <a:solidFill>
                  <a:srgbClr val="008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000"/>
                </a:lnSpc>
                <a:defRPr sz="1000"/>
              </a:pPr>
              <a:endParaRPr lang="en-GB" sz="1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4" name="Text Box 114">
              <a:extLst>
                <a:ext uri="{FF2B5EF4-FFF2-40B4-BE49-F238E27FC236}">
                  <a16:creationId xmlns:a16="http://schemas.microsoft.com/office/drawing/2014/main" id="{00000000-0008-0000-0000-0000BC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39" y="837457"/>
              <a:ext cx="805267" cy="5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800">
                  <a:solidFill>
                    <a:srgbClr val="0000FF"/>
                  </a:solidFill>
                  <a:latin typeface="Times New Roman"/>
                  <a:cs typeface="Times New Roman"/>
                </a:rPr>
                <a:t>  </a:t>
              </a:r>
              <a:r>
                <a:rPr lang="en-GB" sz="800" b="1">
                  <a:solidFill>
                    <a:srgbClr val="0000FF"/>
                  </a:solidFill>
                  <a:latin typeface="Times New Roman"/>
                  <a:cs typeface="Times New Roman"/>
                </a:rPr>
                <a:t> PQC</a:t>
              </a:r>
              <a:endParaRPr lang="en-GB" sz="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5" name="Line 115">
              <a:extLst>
                <a:ext uri="{FF2B5EF4-FFF2-40B4-BE49-F238E27FC236}">
                  <a16:creationId xmlns:a16="http://schemas.microsoft.com/office/drawing/2014/main" id="{00000000-0008-0000-0000-0000BD020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19" y="472599"/>
              <a:ext cx="10858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6" name="Line 116">
              <a:extLst>
                <a:ext uri="{FF2B5EF4-FFF2-40B4-BE49-F238E27FC236}">
                  <a16:creationId xmlns:a16="http://schemas.microsoft.com/office/drawing/2014/main" id="{00000000-0008-0000-0000-0000BE020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19" y="827426"/>
              <a:ext cx="10858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7" name="Text Box 117">
              <a:extLst>
                <a:ext uri="{FF2B5EF4-FFF2-40B4-BE49-F238E27FC236}">
                  <a16:creationId xmlns:a16="http://schemas.microsoft.com/office/drawing/2014/main" id="{00000000-0008-0000-0000-0000BF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14" y="0"/>
              <a:ext cx="1123224" cy="37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GB" sz="10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 OK</a:t>
              </a:r>
              <a:endParaRPr lang="en-GB" sz="1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8" name="Text Box 119">
              <a:extLst>
                <a:ext uri="{FF2B5EF4-FFF2-40B4-BE49-F238E27FC236}">
                  <a16:creationId xmlns:a16="http://schemas.microsoft.com/office/drawing/2014/main" id="{00000000-0008-0000-0000-0000C0020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10249"/>
              <a:ext cx="1442648" cy="543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000"/>
              </a:pPr>
              <a:r>
                <a:rPr lang="en-US" sz="500" b="1">
                  <a:solidFill>
                    <a:srgbClr val="0000FF"/>
                  </a:solidFill>
                  <a:latin typeface="Arial"/>
                  <a:cs typeface="Arial"/>
                </a:rPr>
                <a:t>  </a:t>
              </a:r>
              <a:r>
                <a:rPr lang="en-US" sz="500">
                  <a:solidFill>
                    <a:srgbClr val="0000FF"/>
                  </a:solidFill>
                  <a:latin typeface="Arial"/>
                  <a:cs typeface="Arial"/>
                </a:rPr>
                <a:t>Day- Month- Year</a:t>
              </a:r>
              <a:endParaRPr lang="en-US" sz="5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00000000-0008-0000-0000-000021030000}"/>
              </a:ext>
            </a:extLst>
          </p:cNvPr>
          <p:cNvCxnSpPr>
            <a:cxnSpLocks/>
          </p:cNvCxnSpPr>
          <p:nvPr/>
        </p:nvCxnSpPr>
        <p:spPr>
          <a:xfrm>
            <a:off x="5892789" y="1462000"/>
            <a:ext cx="640528" cy="57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00000000-0008-0000-0000-000022030000}"/>
              </a:ext>
            </a:extLst>
          </p:cNvPr>
          <p:cNvCxnSpPr>
            <a:cxnSpLocks/>
          </p:cNvCxnSpPr>
          <p:nvPr/>
        </p:nvCxnSpPr>
        <p:spPr>
          <a:xfrm flipV="1">
            <a:off x="5951366" y="1436956"/>
            <a:ext cx="529464" cy="6104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2" name="Group 391"/>
          <p:cNvGrpSpPr/>
          <p:nvPr/>
        </p:nvGrpSpPr>
        <p:grpSpPr>
          <a:xfrm>
            <a:off x="5231982" y="1727400"/>
            <a:ext cx="374481" cy="396399"/>
            <a:chOff x="5562600" y="1673836"/>
            <a:chExt cx="374481" cy="396399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00000000-0008-0000-0000-0000EC020000}"/>
                </a:ext>
              </a:extLst>
            </p:cNvPr>
            <p:cNvSpPr/>
            <p:nvPr/>
          </p:nvSpPr>
          <p:spPr>
            <a:xfrm>
              <a:off x="5811389" y="1673836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00000000-0008-0000-0000-0000ED020000}"/>
                </a:ext>
              </a:extLst>
            </p:cNvPr>
            <p:cNvSpPr/>
            <p:nvPr/>
          </p:nvSpPr>
          <p:spPr>
            <a:xfrm>
              <a:off x="5687036" y="1796538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00000000-0008-0000-0000-0000ED020000}"/>
                </a:ext>
              </a:extLst>
            </p:cNvPr>
            <p:cNvSpPr/>
            <p:nvPr/>
          </p:nvSpPr>
          <p:spPr>
            <a:xfrm>
              <a:off x="5562600" y="1944543"/>
              <a:ext cx="125692" cy="125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BEA01809-5841-4E33-A903-A481FDCB34AE}"/>
              </a:ext>
            </a:extLst>
          </p:cNvPr>
          <p:cNvCxnSpPr>
            <a:cxnSpLocks/>
            <a:endCxn id="370" idx="6"/>
          </p:cNvCxnSpPr>
          <p:nvPr/>
        </p:nvCxnSpPr>
        <p:spPr>
          <a:xfrm flipH="1" flipV="1">
            <a:off x="5535567" y="1575770"/>
            <a:ext cx="383643" cy="40619"/>
          </a:xfrm>
          <a:prstGeom prst="straightConnector1">
            <a:avLst/>
          </a:prstGeom>
          <a:ln w="19050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BEA01809-5841-4E33-A903-A481FDCB34AE}"/>
              </a:ext>
            </a:extLst>
          </p:cNvPr>
          <p:cNvCxnSpPr>
            <a:cxnSpLocks/>
          </p:cNvCxnSpPr>
          <p:nvPr/>
        </p:nvCxnSpPr>
        <p:spPr>
          <a:xfrm flipH="1">
            <a:off x="5638800" y="1717662"/>
            <a:ext cx="292372" cy="22971"/>
          </a:xfrm>
          <a:prstGeom prst="straightConnector1">
            <a:avLst/>
          </a:prstGeom>
          <a:ln w="19050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Rectangle 406">
            <a:extLst>
              <a:ext uri="{FF2B5EF4-FFF2-40B4-BE49-F238E27FC236}">
                <a16:creationId xmlns:a16="http://schemas.microsoft.com/office/drawing/2014/main" id="{FFDA22DF-58C0-4E60-A213-C7FF250F9DA1}"/>
              </a:ext>
            </a:extLst>
          </p:cNvPr>
          <p:cNvSpPr/>
          <p:nvPr/>
        </p:nvSpPr>
        <p:spPr>
          <a:xfrm>
            <a:off x="6808255" y="3152663"/>
            <a:ext cx="2335745" cy="3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IQC 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BEA01809-5841-4E33-A903-A481FDCB34AE}"/>
              </a:ext>
            </a:extLst>
          </p:cNvPr>
          <p:cNvCxnSpPr>
            <a:cxnSpLocks/>
            <a:endCxn id="394" idx="6"/>
          </p:cNvCxnSpPr>
          <p:nvPr/>
        </p:nvCxnSpPr>
        <p:spPr>
          <a:xfrm flipH="1">
            <a:off x="5482110" y="1811699"/>
            <a:ext cx="476997" cy="101249"/>
          </a:xfrm>
          <a:prstGeom prst="straightConnector1">
            <a:avLst/>
          </a:prstGeom>
          <a:ln w="19050">
            <a:solidFill>
              <a:srgbClr val="1717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Rectangle 414">
            <a:extLst>
              <a:ext uri="{FF2B5EF4-FFF2-40B4-BE49-F238E27FC236}">
                <a16:creationId xmlns:a16="http://schemas.microsoft.com/office/drawing/2014/main" id="{FFDA22DF-58C0-4E60-A213-C7FF250F9DA1}"/>
              </a:ext>
            </a:extLst>
          </p:cNvPr>
          <p:cNvSpPr/>
          <p:nvPr/>
        </p:nvSpPr>
        <p:spPr>
          <a:xfrm>
            <a:off x="4448519" y="3291303"/>
            <a:ext cx="4661752" cy="51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  <a:defRPr/>
            </a:pPr>
            <a:r>
              <a:rPr lang="en-US" altLang="ja-JP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physical stamp by electronic stamp for IQC</a:t>
            </a:r>
          </a:p>
        </p:txBody>
      </p:sp>
      <p:sp>
        <p:nvSpPr>
          <p:cNvPr id="417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6126353" y="2639505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Complete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4BFAE4CF-DFEA-4FB1-9BC5-0982BCAD2EE0}"/>
              </a:ext>
            </a:extLst>
          </p:cNvPr>
          <p:cNvSpPr/>
          <p:nvPr/>
        </p:nvSpPr>
        <p:spPr>
          <a:xfrm>
            <a:off x="50158" y="4352355"/>
            <a:ext cx="334080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OQC </a:t>
            </a:r>
            <a:r>
              <a:rPr lang="en-US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chop stamp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5" name="Picture 654">
            <a:extLst>
              <a:ext uri="{FF2B5EF4-FFF2-40B4-BE49-F238E27FC236}">
                <a16:creationId xmlns:a16="http://schemas.microsoft.com/office/drawing/2014/main" id="{EBA7C270-3E45-4A06-A64B-D65DB3770B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240" y="5500900"/>
            <a:ext cx="775723" cy="704021"/>
          </a:xfrm>
          <a:prstGeom prst="rect">
            <a:avLst/>
          </a:prstGeom>
        </p:spPr>
      </p:pic>
      <p:grpSp>
        <p:nvGrpSpPr>
          <p:cNvPr id="656" name="Group 655">
            <a:extLst>
              <a:ext uri="{FF2B5EF4-FFF2-40B4-BE49-F238E27FC236}">
                <a16:creationId xmlns:a16="http://schemas.microsoft.com/office/drawing/2014/main" id="{F812B652-5EC4-4929-9D67-CD703C6D3345}"/>
              </a:ext>
            </a:extLst>
          </p:cNvPr>
          <p:cNvGrpSpPr/>
          <p:nvPr/>
        </p:nvGrpSpPr>
        <p:grpSpPr>
          <a:xfrm>
            <a:off x="2590800" y="5488661"/>
            <a:ext cx="1986655" cy="848778"/>
            <a:chOff x="6448729" y="5214582"/>
            <a:chExt cx="1750564" cy="1107489"/>
          </a:xfrm>
        </p:grpSpPr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EE5CA87D-FC5E-4A43-A793-DCC2D2D4B853}"/>
                </a:ext>
              </a:extLst>
            </p:cNvPr>
            <p:cNvSpPr/>
            <p:nvPr/>
          </p:nvSpPr>
          <p:spPr>
            <a:xfrm>
              <a:off x="6509187" y="5580187"/>
              <a:ext cx="1637211" cy="6986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0B1FACCF-5C4E-427B-B822-56A2C4789B07}"/>
                </a:ext>
              </a:extLst>
            </p:cNvPr>
            <p:cNvSpPr/>
            <p:nvPr/>
          </p:nvSpPr>
          <p:spPr>
            <a:xfrm>
              <a:off x="6548305" y="526675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49EDD15C-2BE7-4D65-9158-27A8F39BC205}"/>
                </a:ext>
              </a:extLst>
            </p:cNvPr>
            <p:cNvSpPr/>
            <p:nvPr/>
          </p:nvSpPr>
          <p:spPr>
            <a:xfrm>
              <a:off x="7533494" y="5285979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36647D89-3144-4F17-8527-C008655C4978}"/>
                </a:ext>
              </a:extLst>
            </p:cNvPr>
            <p:cNvSpPr/>
            <p:nvPr/>
          </p:nvSpPr>
          <p:spPr>
            <a:xfrm>
              <a:off x="6559567" y="562196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9962CCBA-DCB1-4CE6-9168-8B710323204F}"/>
                </a:ext>
              </a:extLst>
            </p:cNvPr>
            <p:cNvSpPr/>
            <p:nvPr/>
          </p:nvSpPr>
          <p:spPr>
            <a:xfrm>
              <a:off x="7544756" y="564118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A01C379E-E4F8-4103-BE63-6BD7D1082662}"/>
                </a:ext>
              </a:extLst>
            </p:cNvPr>
            <p:cNvSpPr/>
            <p:nvPr/>
          </p:nvSpPr>
          <p:spPr>
            <a:xfrm>
              <a:off x="6544583" y="5953997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C4A6B06D-37B4-46AA-A47D-66469296E37D}"/>
                </a:ext>
              </a:extLst>
            </p:cNvPr>
            <p:cNvSpPr/>
            <p:nvPr/>
          </p:nvSpPr>
          <p:spPr>
            <a:xfrm>
              <a:off x="7529772" y="5973218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FC65E924-6D72-4E89-BB24-24E3BB42270F}"/>
                </a:ext>
              </a:extLst>
            </p:cNvPr>
            <p:cNvGrpSpPr/>
            <p:nvPr/>
          </p:nvGrpSpPr>
          <p:grpSpPr>
            <a:xfrm>
              <a:off x="6618307" y="5952391"/>
              <a:ext cx="481252" cy="291585"/>
              <a:chOff x="7469574" y="3966357"/>
              <a:chExt cx="604402" cy="552039"/>
            </a:xfrm>
          </p:grpSpPr>
          <p:pic>
            <p:nvPicPr>
              <p:cNvPr id="690" name="Picture 689">
                <a:extLst>
                  <a:ext uri="{FF2B5EF4-FFF2-40B4-BE49-F238E27FC236}">
                    <a16:creationId xmlns:a16="http://schemas.microsoft.com/office/drawing/2014/main" id="{526A8EBC-6C0A-4861-8B6A-9A83FF4D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91" name="Freeform 669">
                <a:extLst>
                  <a:ext uri="{FF2B5EF4-FFF2-40B4-BE49-F238E27FC236}">
                    <a16:creationId xmlns:a16="http://schemas.microsoft.com/office/drawing/2014/main" id="{7F2E881A-8251-4AE7-B14E-A688E136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2" name="Picture 809">
                <a:extLst>
                  <a:ext uri="{FF2B5EF4-FFF2-40B4-BE49-F238E27FC236}">
                    <a16:creationId xmlns:a16="http://schemas.microsoft.com/office/drawing/2014/main" id="{E022FA52-FF4E-47CE-AF84-409A97DC3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75AB97CA-37F9-48FE-BCA1-BE1888450168}"/>
                </a:ext>
              </a:extLst>
            </p:cNvPr>
            <p:cNvGrpSpPr/>
            <p:nvPr/>
          </p:nvGrpSpPr>
          <p:grpSpPr>
            <a:xfrm>
              <a:off x="7552219" y="5957586"/>
              <a:ext cx="481252" cy="291585"/>
              <a:chOff x="7469574" y="3966357"/>
              <a:chExt cx="604402" cy="552039"/>
            </a:xfrm>
          </p:grpSpPr>
          <p:pic>
            <p:nvPicPr>
              <p:cNvPr id="687" name="Picture 686">
                <a:extLst>
                  <a:ext uri="{FF2B5EF4-FFF2-40B4-BE49-F238E27FC236}">
                    <a16:creationId xmlns:a16="http://schemas.microsoft.com/office/drawing/2014/main" id="{8F6EECB6-BE25-4204-AE96-560F5B85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88" name="Freeform 669">
                <a:extLst>
                  <a:ext uri="{FF2B5EF4-FFF2-40B4-BE49-F238E27FC236}">
                    <a16:creationId xmlns:a16="http://schemas.microsoft.com/office/drawing/2014/main" id="{C2754596-F40F-4214-8E43-DF3997DB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89" name="Picture 809">
                <a:extLst>
                  <a:ext uri="{FF2B5EF4-FFF2-40B4-BE49-F238E27FC236}">
                    <a16:creationId xmlns:a16="http://schemas.microsoft.com/office/drawing/2014/main" id="{585E7BAD-CBE9-4FBF-BF63-04DA3DCA6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BF9DD2C6-D4B6-4DEE-AE79-D894901C47DC}"/>
                </a:ext>
              </a:extLst>
            </p:cNvPr>
            <p:cNvGrpSpPr/>
            <p:nvPr/>
          </p:nvGrpSpPr>
          <p:grpSpPr>
            <a:xfrm>
              <a:off x="6680232" y="5620320"/>
              <a:ext cx="481252" cy="291585"/>
              <a:chOff x="7469574" y="3966357"/>
              <a:chExt cx="604402" cy="552039"/>
            </a:xfrm>
          </p:grpSpPr>
          <p:pic>
            <p:nvPicPr>
              <p:cNvPr id="684" name="Picture 683">
                <a:extLst>
                  <a:ext uri="{FF2B5EF4-FFF2-40B4-BE49-F238E27FC236}">
                    <a16:creationId xmlns:a16="http://schemas.microsoft.com/office/drawing/2014/main" id="{8716F3F0-F1D6-4953-A079-F4D7FD56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85" name="Freeform 669">
                <a:extLst>
                  <a:ext uri="{FF2B5EF4-FFF2-40B4-BE49-F238E27FC236}">
                    <a16:creationId xmlns:a16="http://schemas.microsoft.com/office/drawing/2014/main" id="{81A726AD-780F-4522-ACBE-BA2CDFE8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86" name="Picture 809">
                <a:extLst>
                  <a:ext uri="{FF2B5EF4-FFF2-40B4-BE49-F238E27FC236}">
                    <a16:creationId xmlns:a16="http://schemas.microsoft.com/office/drawing/2014/main" id="{72658809-55E3-40C5-973D-8372E0646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DD890504-79BE-4978-BB84-6C1AA113F110}"/>
                </a:ext>
              </a:extLst>
            </p:cNvPr>
            <p:cNvGrpSpPr/>
            <p:nvPr/>
          </p:nvGrpSpPr>
          <p:grpSpPr>
            <a:xfrm>
              <a:off x="7614144" y="5625515"/>
              <a:ext cx="481252" cy="291585"/>
              <a:chOff x="7469574" y="3966357"/>
              <a:chExt cx="604402" cy="552039"/>
            </a:xfrm>
          </p:grpSpPr>
          <p:pic>
            <p:nvPicPr>
              <p:cNvPr id="681" name="Picture 680">
                <a:extLst>
                  <a:ext uri="{FF2B5EF4-FFF2-40B4-BE49-F238E27FC236}">
                    <a16:creationId xmlns:a16="http://schemas.microsoft.com/office/drawing/2014/main" id="{19D68F86-96DD-4C26-B0DB-B079A0D05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82" name="Freeform 669">
                <a:extLst>
                  <a:ext uri="{FF2B5EF4-FFF2-40B4-BE49-F238E27FC236}">
                    <a16:creationId xmlns:a16="http://schemas.microsoft.com/office/drawing/2014/main" id="{7BCFD358-4072-42F3-8B25-DCC75245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83" name="Picture 809">
                <a:extLst>
                  <a:ext uri="{FF2B5EF4-FFF2-40B4-BE49-F238E27FC236}">
                    <a16:creationId xmlns:a16="http://schemas.microsoft.com/office/drawing/2014/main" id="{07B8DC76-C747-4386-9D30-9A88D52F2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A44DF966-22E1-4E6F-A4C2-FC50A949BB88}"/>
                </a:ext>
              </a:extLst>
            </p:cNvPr>
            <p:cNvGrpSpPr/>
            <p:nvPr/>
          </p:nvGrpSpPr>
          <p:grpSpPr>
            <a:xfrm>
              <a:off x="6654805" y="5258653"/>
              <a:ext cx="481252" cy="291585"/>
              <a:chOff x="7469574" y="3966357"/>
              <a:chExt cx="604402" cy="552039"/>
            </a:xfrm>
          </p:grpSpPr>
          <p:pic>
            <p:nvPicPr>
              <p:cNvPr id="678" name="Picture 677">
                <a:extLst>
                  <a:ext uri="{FF2B5EF4-FFF2-40B4-BE49-F238E27FC236}">
                    <a16:creationId xmlns:a16="http://schemas.microsoft.com/office/drawing/2014/main" id="{D8ED1FC6-7AC1-4F1B-B0B6-EA8C84AD0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79" name="Freeform 669">
                <a:extLst>
                  <a:ext uri="{FF2B5EF4-FFF2-40B4-BE49-F238E27FC236}">
                    <a16:creationId xmlns:a16="http://schemas.microsoft.com/office/drawing/2014/main" id="{B223219C-0766-4494-BC40-EB12470E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80" name="Picture 809">
                <a:extLst>
                  <a:ext uri="{FF2B5EF4-FFF2-40B4-BE49-F238E27FC236}">
                    <a16:creationId xmlns:a16="http://schemas.microsoft.com/office/drawing/2014/main" id="{1E951861-CBE9-465A-B619-FACC49EC3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442FAA8B-3FD3-48BA-B227-B74012659890}"/>
                </a:ext>
              </a:extLst>
            </p:cNvPr>
            <p:cNvGrpSpPr/>
            <p:nvPr/>
          </p:nvGrpSpPr>
          <p:grpSpPr>
            <a:xfrm>
              <a:off x="7588717" y="5263848"/>
              <a:ext cx="481252" cy="291585"/>
              <a:chOff x="7469574" y="3966357"/>
              <a:chExt cx="604402" cy="552039"/>
            </a:xfrm>
          </p:grpSpPr>
          <p:pic>
            <p:nvPicPr>
              <p:cNvPr id="675" name="Picture 674">
                <a:extLst>
                  <a:ext uri="{FF2B5EF4-FFF2-40B4-BE49-F238E27FC236}">
                    <a16:creationId xmlns:a16="http://schemas.microsoft.com/office/drawing/2014/main" id="{6AD7DF49-65E0-4C9A-AE41-74A8C489A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9574" y="3966357"/>
                <a:ext cx="604402" cy="552039"/>
              </a:xfrm>
              <a:prstGeom prst="rect">
                <a:avLst/>
              </a:prstGeom>
              <a:noFill/>
            </p:spPr>
          </p:pic>
          <p:sp>
            <p:nvSpPr>
              <p:cNvPr id="676" name="Freeform 669">
                <a:extLst>
                  <a:ext uri="{FF2B5EF4-FFF2-40B4-BE49-F238E27FC236}">
                    <a16:creationId xmlns:a16="http://schemas.microsoft.com/office/drawing/2014/main" id="{D12637BE-8B3F-4045-817E-857EEB3B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023" y="4226854"/>
                <a:ext cx="304141" cy="148597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77" name="Picture 809">
                <a:extLst>
                  <a:ext uri="{FF2B5EF4-FFF2-40B4-BE49-F238E27FC236}">
                    <a16:creationId xmlns:a16="http://schemas.microsoft.com/office/drawing/2014/main" id="{9111556E-4132-494A-874E-FCCF6EFE0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996" y="4242376"/>
                <a:ext cx="267558" cy="93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B6DB41C3-4D42-47B1-B3B2-3A07F76E4901}"/>
                </a:ext>
              </a:extLst>
            </p:cNvPr>
            <p:cNvSpPr/>
            <p:nvPr/>
          </p:nvSpPr>
          <p:spPr>
            <a:xfrm>
              <a:off x="6725942" y="5787468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39FE6040-13E1-414B-BE27-3ED8639D911B}"/>
                </a:ext>
              </a:extLst>
            </p:cNvPr>
            <p:cNvSpPr/>
            <p:nvPr/>
          </p:nvSpPr>
          <p:spPr>
            <a:xfrm>
              <a:off x="6448729" y="5214582"/>
              <a:ext cx="1750564" cy="110748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D95406AD-8F03-4C19-BCEA-16FED58A6130}"/>
                </a:ext>
              </a:extLst>
            </p:cNvPr>
            <p:cNvSpPr/>
            <p:nvPr/>
          </p:nvSpPr>
          <p:spPr>
            <a:xfrm>
              <a:off x="6670270" y="6112092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2A863DCC-8781-4FFA-8F4E-EFC6F2522881}"/>
                </a:ext>
              </a:extLst>
            </p:cNvPr>
            <p:cNvSpPr/>
            <p:nvPr/>
          </p:nvSpPr>
          <p:spPr>
            <a:xfrm>
              <a:off x="7661037" y="5781999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AF71354E-B637-4B9A-A6E5-150BA13ABC5E}"/>
                </a:ext>
              </a:extLst>
            </p:cNvPr>
            <p:cNvSpPr/>
            <p:nvPr/>
          </p:nvSpPr>
          <p:spPr>
            <a:xfrm>
              <a:off x="7610942" y="6118415"/>
              <a:ext cx="125692" cy="10826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93" name="Picture 692">
            <a:extLst>
              <a:ext uri="{FF2B5EF4-FFF2-40B4-BE49-F238E27FC236}">
                <a16:creationId xmlns:a16="http://schemas.microsoft.com/office/drawing/2014/main" id="{FD73C8C0-0A6D-4DFF-800C-BD0BDECA89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843" y="5548588"/>
            <a:ext cx="1465254" cy="776011"/>
          </a:xfrm>
          <a:prstGeom prst="rect">
            <a:avLst/>
          </a:prstGeom>
        </p:spPr>
      </p:pic>
      <p:cxnSp>
        <p:nvCxnSpPr>
          <p:cNvPr id="694" name="Straight Arrow Connector 693">
            <a:extLst>
              <a:ext uri="{FF2B5EF4-FFF2-40B4-BE49-F238E27FC236}">
                <a16:creationId xmlns:a16="http://schemas.microsoft.com/office/drawing/2014/main" id="{A995351E-3A9F-49C3-BB64-D544A4D73726}"/>
              </a:ext>
            </a:extLst>
          </p:cNvPr>
          <p:cNvCxnSpPr>
            <a:cxnSpLocks/>
          </p:cNvCxnSpPr>
          <p:nvPr/>
        </p:nvCxnSpPr>
        <p:spPr>
          <a:xfrm flipV="1">
            <a:off x="2286000" y="5977904"/>
            <a:ext cx="646992" cy="118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Arrow Connector 694">
            <a:extLst>
              <a:ext uri="{FF2B5EF4-FFF2-40B4-BE49-F238E27FC236}">
                <a16:creationId xmlns:a16="http://schemas.microsoft.com/office/drawing/2014/main" id="{849A7B55-AA10-4869-B32D-73ABC7AFA3EA}"/>
              </a:ext>
            </a:extLst>
          </p:cNvPr>
          <p:cNvCxnSpPr>
            <a:cxnSpLocks/>
            <a:endCxn id="672" idx="3"/>
          </p:cNvCxnSpPr>
          <p:nvPr/>
        </p:nvCxnSpPr>
        <p:spPr>
          <a:xfrm>
            <a:off x="2309491" y="6096000"/>
            <a:ext cx="553618" cy="151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Arrow Connector 695">
            <a:extLst>
              <a:ext uri="{FF2B5EF4-FFF2-40B4-BE49-F238E27FC236}">
                <a16:creationId xmlns:a16="http://schemas.microsoft.com/office/drawing/2014/main" id="{D7241B97-8ED9-47B8-8057-210BD5A7A1A7}"/>
              </a:ext>
            </a:extLst>
          </p:cNvPr>
          <p:cNvCxnSpPr>
            <a:cxnSpLocks/>
          </p:cNvCxnSpPr>
          <p:nvPr/>
        </p:nvCxnSpPr>
        <p:spPr>
          <a:xfrm>
            <a:off x="2344913" y="6101153"/>
            <a:ext cx="1474106" cy="127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Arrow Connector 696">
            <a:extLst>
              <a:ext uri="{FF2B5EF4-FFF2-40B4-BE49-F238E27FC236}">
                <a16:creationId xmlns:a16="http://schemas.microsoft.com/office/drawing/2014/main" id="{D8860753-FBD8-4F69-8495-02AA4B81EF11}"/>
              </a:ext>
            </a:extLst>
          </p:cNvPr>
          <p:cNvCxnSpPr>
            <a:cxnSpLocks/>
          </p:cNvCxnSpPr>
          <p:nvPr/>
        </p:nvCxnSpPr>
        <p:spPr>
          <a:xfrm flipV="1">
            <a:off x="2286000" y="5993437"/>
            <a:ext cx="1483395" cy="116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Arrow Connector 697">
            <a:extLst>
              <a:ext uri="{FF2B5EF4-FFF2-40B4-BE49-F238E27FC236}">
                <a16:creationId xmlns:a16="http://schemas.microsoft.com/office/drawing/2014/main" id="{0351FC49-50D9-4A14-82B6-F0554F75447A}"/>
              </a:ext>
            </a:extLst>
          </p:cNvPr>
          <p:cNvCxnSpPr>
            <a:cxnSpLocks/>
          </p:cNvCxnSpPr>
          <p:nvPr/>
        </p:nvCxnSpPr>
        <p:spPr>
          <a:xfrm flipH="1">
            <a:off x="847648" y="6049468"/>
            <a:ext cx="898921" cy="177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9" name="Oval 698">
            <a:extLst>
              <a:ext uri="{FF2B5EF4-FFF2-40B4-BE49-F238E27FC236}">
                <a16:creationId xmlns:a16="http://schemas.microsoft.com/office/drawing/2014/main" id="{30FEF57F-F24C-4F1F-ADEC-395B066060B6}"/>
              </a:ext>
            </a:extLst>
          </p:cNvPr>
          <p:cNvSpPr/>
          <p:nvPr/>
        </p:nvSpPr>
        <p:spPr>
          <a:xfrm>
            <a:off x="709982" y="6193675"/>
            <a:ext cx="128218" cy="11893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A9290AD8-B6E3-4EE7-BEF3-83E71ACDF192}"/>
              </a:ext>
            </a:extLst>
          </p:cNvPr>
          <p:cNvSpPr/>
          <p:nvPr/>
        </p:nvSpPr>
        <p:spPr>
          <a:xfrm>
            <a:off x="1233826" y="6170910"/>
            <a:ext cx="1518512" cy="25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Physical stamp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C6C1CBA5-399A-4B70-B1E8-FED1F05BA6BE}"/>
              </a:ext>
            </a:extLst>
          </p:cNvPr>
          <p:cNvCxnSpPr/>
          <p:nvPr/>
        </p:nvCxnSpPr>
        <p:spPr>
          <a:xfrm>
            <a:off x="1049027" y="5076755"/>
            <a:ext cx="555076" cy="36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5" name="Multiply 749">
            <a:extLst>
              <a:ext uri="{FF2B5EF4-FFF2-40B4-BE49-F238E27FC236}">
                <a16:creationId xmlns:a16="http://schemas.microsoft.com/office/drawing/2014/main" id="{4A13D60D-650D-4DD8-82B8-666EED69E352}"/>
              </a:ext>
            </a:extLst>
          </p:cNvPr>
          <p:cNvSpPr/>
          <p:nvPr/>
        </p:nvSpPr>
        <p:spPr>
          <a:xfrm>
            <a:off x="1256333" y="4991559"/>
            <a:ext cx="190320" cy="179683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B1368328-3AEE-4A93-885B-E637169347E4}"/>
              </a:ext>
            </a:extLst>
          </p:cNvPr>
          <p:cNvSpPr/>
          <p:nvPr/>
        </p:nvSpPr>
        <p:spPr>
          <a:xfrm>
            <a:off x="925774" y="4749667"/>
            <a:ext cx="789299" cy="187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No Link</a:t>
            </a:r>
          </a:p>
        </p:txBody>
      </p:sp>
      <p:cxnSp>
        <p:nvCxnSpPr>
          <p:cNvPr id="937" name="Straight Arrow Connector 936">
            <a:extLst>
              <a:ext uri="{FF2B5EF4-FFF2-40B4-BE49-F238E27FC236}">
                <a16:creationId xmlns:a16="http://schemas.microsoft.com/office/drawing/2014/main" id="{1E05D6C3-01C0-40F4-9743-1572643D5D2E}"/>
              </a:ext>
            </a:extLst>
          </p:cNvPr>
          <p:cNvCxnSpPr/>
          <p:nvPr/>
        </p:nvCxnSpPr>
        <p:spPr>
          <a:xfrm flipV="1">
            <a:off x="2590800" y="5070514"/>
            <a:ext cx="67093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8" name="Multiply 749">
            <a:extLst>
              <a:ext uri="{FF2B5EF4-FFF2-40B4-BE49-F238E27FC236}">
                <a16:creationId xmlns:a16="http://schemas.microsoft.com/office/drawing/2014/main" id="{2D9F59D3-C2A3-442C-805D-765E6350FAA1}"/>
              </a:ext>
            </a:extLst>
          </p:cNvPr>
          <p:cNvSpPr/>
          <p:nvPr/>
        </p:nvSpPr>
        <p:spPr>
          <a:xfrm>
            <a:off x="2918122" y="4978960"/>
            <a:ext cx="190320" cy="179683"/>
          </a:xfrm>
          <a:prstGeom prst="mathMultiply">
            <a:avLst>
              <a:gd name="adj1" fmla="val 14017"/>
            </a:avLst>
          </a:prstGeom>
          <a:solidFill>
            <a:srgbClr val="FF00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E3033F20-D851-4332-8238-D232B032AD35}"/>
              </a:ext>
            </a:extLst>
          </p:cNvPr>
          <p:cNvSpPr/>
          <p:nvPr/>
        </p:nvSpPr>
        <p:spPr>
          <a:xfrm>
            <a:off x="2497236" y="4736735"/>
            <a:ext cx="815264" cy="2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No Link</a:t>
            </a:r>
          </a:p>
        </p:txBody>
      </p: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21EFA6EA-5EF6-4620-9572-F14AA09C6BF6}"/>
              </a:ext>
            </a:extLst>
          </p:cNvPr>
          <p:cNvGrpSpPr/>
          <p:nvPr/>
        </p:nvGrpSpPr>
        <p:grpSpPr>
          <a:xfrm>
            <a:off x="97600" y="4648200"/>
            <a:ext cx="961872" cy="711934"/>
            <a:chOff x="5236217" y="3632313"/>
            <a:chExt cx="1336998" cy="704490"/>
          </a:xfrm>
        </p:grpSpPr>
        <p:pic>
          <p:nvPicPr>
            <p:cNvPr id="942" name="Picture 941">
              <a:extLst>
                <a:ext uri="{FF2B5EF4-FFF2-40B4-BE49-F238E27FC236}">
                  <a16:creationId xmlns:a16="http://schemas.microsoft.com/office/drawing/2014/main" id="{029C6F44-13E1-46CE-8597-37B56A57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36217" y="3632313"/>
              <a:ext cx="1336998" cy="704490"/>
            </a:xfrm>
            <a:prstGeom prst="rect">
              <a:avLst/>
            </a:prstGeom>
          </p:spPr>
        </p:pic>
        <p:sp>
          <p:nvSpPr>
            <p:cNvPr id="943" name="Rectangle 1">
              <a:extLst>
                <a:ext uri="{FF2B5EF4-FFF2-40B4-BE49-F238E27FC236}">
                  <a16:creationId xmlns:a16="http://schemas.microsoft.com/office/drawing/2014/main" id="{C435D858-9389-4B22-9AF8-70CAD80C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4792" y="3675586"/>
              <a:ext cx="1090716" cy="64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0000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Weight check system </a:t>
              </a:r>
              <a:endParaRPr lang="en-GB" altLang="en-US" sz="12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171F34C9-F025-469F-A354-76D4C190B910}"/>
              </a:ext>
            </a:extLst>
          </p:cNvPr>
          <p:cNvGrpSpPr/>
          <p:nvPr/>
        </p:nvGrpSpPr>
        <p:grpSpPr>
          <a:xfrm>
            <a:off x="1636205" y="4661765"/>
            <a:ext cx="922856" cy="704810"/>
            <a:chOff x="5143859" y="3672651"/>
            <a:chExt cx="1336998" cy="844638"/>
          </a:xfrm>
        </p:grpSpPr>
        <p:pic>
          <p:nvPicPr>
            <p:cNvPr id="945" name="Picture 944">
              <a:extLst>
                <a:ext uri="{FF2B5EF4-FFF2-40B4-BE49-F238E27FC236}">
                  <a16:creationId xmlns:a16="http://schemas.microsoft.com/office/drawing/2014/main" id="{BAF96FAD-0A88-4DE1-9157-33C0CB52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43859" y="3672651"/>
              <a:ext cx="1336998" cy="844638"/>
            </a:xfrm>
            <a:prstGeom prst="rect">
              <a:avLst/>
            </a:prstGeom>
          </p:spPr>
        </p:pic>
        <p:sp>
          <p:nvSpPr>
            <p:cNvPr id="946" name="Rectangle 1">
              <a:extLst>
                <a:ext uri="{FF2B5EF4-FFF2-40B4-BE49-F238E27FC236}">
                  <a16:creationId xmlns:a16="http://schemas.microsoft.com/office/drawing/2014/main" id="{F249ADD1-39F4-4342-A48C-CADE021E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493" y="3793605"/>
              <a:ext cx="1145990" cy="509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 b="1" dirty="0" smtClean="0">
                  <a:solidFill>
                    <a:srgbClr val="0000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OQC system</a:t>
              </a:r>
              <a:endParaRPr lang="en-GB" altLang="en-US" sz="1200" b="1" dirty="0">
                <a:solidFill>
                  <a:srgbClr val="0000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947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498342" y="5458728"/>
            <a:ext cx="107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OQC find   matched pallet ID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949" name="テキスト ボックス 38">
            <a:extLst>
              <a:ext uri="{FF2B5EF4-FFF2-40B4-BE49-F238E27FC236}">
                <a16:creationId xmlns:a16="http://schemas.microsoft.com/office/drawing/2014/main" id="{D52FB142-BFE9-4A6F-B703-B527ECF4B2DA}"/>
              </a:ext>
            </a:extLst>
          </p:cNvPr>
          <p:cNvSpPr txBox="1"/>
          <p:nvPr/>
        </p:nvSpPr>
        <p:spPr>
          <a:xfrm>
            <a:off x="2619505" y="5520993"/>
            <a:ext cx="194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Loss time to find pallet to chop </a:t>
            </a:r>
            <a:r>
              <a:rPr lang="en-US" sz="1200" b="1" dirty="0" err="1" smtClean="0">
                <a:solidFill>
                  <a:schemeClr val="bg1"/>
                </a:solidFill>
                <a:effectLst>
                  <a:glow rad="165100">
                    <a:srgbClr val="0000FF">
                      <a:alpha val="81000"/>
                    </a:srgbClr>
                  </a:glow>
                </a:effectLst>
                <a:latin typeface="Arial Black" panose="020B0A04020102020204" pitchFamily="34" charset="0"/>
                <a:ea typeface="HGP創英角ﾎﾟｯﾌﾟ体" panose="040B0A00000000000000" pitchFamily="50" charset="-128"/>
              </a:rPr>
              <a:t>stams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953" name="角丸四角形 2">
            <a:extLst>
              <a:ext uri="{FF2B5EF4-FFF2-40B4-BE49-F238E27FC236}">
                <a16:creationId xmlns:a16="http://schemas.microsoft.com/office/drawing/2014/main" id="{41394733-A786-4AAF-8EEA-FB108A61AC47}"/>
              </a:ext>
            </a:extLst>
          </p:cNvPr>
          <p:cNvSpPr/>
          <p:nvPr/>
        </p:nvSpPr>
        <p:spPr>
          <a:xfrm>
            <a:off x="70311" y="6423704"/>
            <a:ext cx="914400" cy="396790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Issue </a:t>
            </a:r>
            <a:r>
              <a:rPr lang="en-US" altLang="ja-JP" b="1" dirty="0"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/>
              </a:rPr>
              <a:t>2</a:t>
            </a:r>
            <a:endParaRPr kumimoji="1" lang="ja-JP" altLang="en-US" b="1" dirty="0"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54" name="Rectangle 27">
            <a:extLst>
              <a:ext uri="{FF2B5EF4-FFF2-40B4-BE49-F238E27FC236}">
                <a16:creationId xmlns:a16="http://schemas.microsoft.com/office/drawing/2014/main" id="{8132DDF3-195A-4D2B-9845-318F33F9EF9A}"/>
              </a:ext>
            </a:extLst>
          </p:cNvPr>
          <p:cNvSpPr/>
          <p:nvPr/>
        </p:nvSpPr>
        <p:spPr>
          <a:xfrm>
            <a:off x="1041764" y="6400419"/>
            <a:ext cx="8018466" cy="408629"/>
          </a:xfrm>
          <a:prstGeom prst="rect">
            <a:avLst/>
          </a:prstGeom>
          <a:gradFill>
            <a:gsLst>
              <a:gs pos="0">
                <a:srgbClr val="FFFFCC"/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 w="1905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OQC loss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time to find finished goods and chop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stamp physical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7" name="Isosceles Triangle 956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152400" y="5410200"/>
            <a:ext cx="816788" cy="10563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Isosceles Triangle 958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1716090" y="5379498"/>
            <a:ext cx="816788" cy="10563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53249CD1-EAE6-4D20-B472-879E497F7792}"/>
              </a:ext>
            </a:extLst>
          </p:cNvPr>
          <p:cNvGrpSpPr/>
          <p:nvPr/>
        </p:nvGrpSpPr>
        <p:grpSpPr>
          <a:xfrm>
            <a:off x="3294210" y="4582966"/>
            <a:ext cx="1222504" cy="823355"/>
            <a:chOff x="0" y="0"/>
            <a:chExt cx="806820" cy="593576"/>
          </a:xfrm>
        </p:grpSpPr>
        <p:grpSp>
          <p:nvGrpSpPr>
            <p:cNvPr id="961" name="Group 960">
              <a:extLst>
                <a:ext uri="{FF2B5EF4-FFF2-40B4-BE49-F238E27FC236}">
                  <a16:creationId xmlns:a16="http://schemas.microsoft.com/office/drawing/2014/main" id="{6CB97020-66E7-4CA5-98BB-987E4CFBF5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582" y="0"/>
              <a:ext cx="606238" cy="593576"/>
              <a:chOff x="200582" y="0"/>
              <a:chExt cx="1152" cy="1083"/>
            </a:xfrm>
          </p:grpSpPr>
          <p:sp>
            <p:nvSpPr>
              <p:cNvPr id="964" name="AutoShape 150">
                <a:extLst>
                  <a:ext uri="{FF2B5EF4-FFF2-40B4-BE49-F238E27FC236}">
                    <a16:creationId xmlns:a16="http://schemas.microsoft.com/office/drawing/2014/main" id="{3902D101-49F0-4D55-87B4-7EB3DE5A4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82" y="299"/>
                <a:ext cx="1152" cy="576"/>
              </a:xfrm>
              <a:prstGeom prst="cube">
                <a:avLst>
                  <a:gd name="adj" fmla="val 29333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965" name="Group 964">
                <a:extLst>
                  <a:ext uri="{FF2B5EF4-FFF2-40B4-BE49-F238E27FC236}">
                    <a16:creationId xmlns:a16="http://schemas.microsoft.com/office/drawing/2014/main" id="{E3499B1B-B6BF-4CFB-AE80-E63D37C274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302" y="51"/>
                <a:ext cx="319" cy="488"/>
                <a:chOff x="201302" y="51"/>
                <a:chExt cx="319" cy="488"/>
              </a:xfrm>
            </p:grpSpPr>
            <p:sp>
              <p:nvSpPr>
                <p:cNvPr id="1161" name="AutoShape 152">
                  <a:extLst>
                    <a:ext uri="{FF2B5EF4-FFF2-40B4-BE49-F238E27FC236}">
                      <a16:creationId xmlns:a16="http://schemas.microsoft.com/office/drawing/2014/main" id="{D0D94F09-9CC0-4BB4-A823-64DF58FD5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302" y="51"/>
                  <a:ext cx="319" cy="390"/>
                </a:xfrm>
                <a:prstGeom prst="cube">
                  <a:avLst>
                    <a:gd name="adj" fmla="val 4487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2" name="Freeform 1161">
                  <a:extLst>
                    <a:ext uri="{FF2B5EF4-FFF2-40B4-BE49-F238E27FC236}">
                      <a16:creationId xmlns:a16="http://schemas.microsoft.com/office/drawing/2014/main" id="{153A39DC-2F80-4D88-BEC0-E367891D37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36" y="316"/>
                  <a:ext cx="123" cy="223"/>
                </a:xfrm>
                <a:custGeom>
                  <a:avLst/>
                  <a:gdLst>
                    <a:gd name="T0" fmla="*/ 96 w 528"/>
                    <a:gd name="T1" fmla="*/ 0 h 432"/>
                    <a:gd name="T2" fmla="*/ 528 w 528"/>
                    <a:gd name="T3" fmla="*/ 0 h 432"/>
                    <a:gd name="T4" fmla="*/ 480 w 528"/>
                    <a:gd name="T5" fmla="*/ 96 h 432"/>
                    <a:gd name="T6" fmla="*/ 480 w 528"/>
                    <a:gd name="T7" fmla="*/ 192 h 432"/>
                    <a:gd name="T8" fmla="*/ 480 w 528"/>
                    <a:gd name="T9" fmla="*/ 384 h 432"/>
                    <a:gd name="T10" fmla="*/ 480 w 528"/>
                    <a:gd name="T11" fmla="*/ 432 h 432"/>
                    <a:gd name="T12" fmla="*/ 0 w 528"/>
                    <a:gd name="T13" fmla="*/ 432 h 432"/>
                    <a:gd name="T14" fmla="*/ 0 w 528"/>
                    <a:gd name="T15" fmla="*/ 336 h 432"/>
                    <a:gd name="T16" fmla="*/ 0 w 528"/>
                    <a:gd name="T17" fmla="*/ 192 h 432"/>
                    <a:gd name="T18" fmla="*/ 48 w 528"/>
                    <a:gd name="T19" fmla="*/ 96 h 432"/>
                    <a:gd name="T20" fmla="*/ 96 w 528"/>
                    <a:gd name="T21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8" h="432">
                      <a:moveTo>
                        <a:pt x="96" y="0"/>
                      </a:moveTo>
                      <a:lnTo>
                        <a:pt x="528" y="0"/>
                      </a:lnTo>
                      <a:lnTo>
                        <a:pt x="480" y="96"/>
                      </a:lnTo>
                      <a:lnTo>
                        <a:pt x="480" y="192"/>
                      </a:lnTo>
                      <a:lnTo>
                        <a:pt x="480" y="384"/>
                      </a:lnTo>
                      <a:lnTo>
                        <a:pt x="480" y="432"/>
                      </a:lnTo>
                      <a:lnTo>
                        <a:pt x="0" y="432"/>
                      </a:lnTo>
                      <a:lnTo>
                        <a:pt x="0" y="336"/>
                      </a:lnTo>
                      <a:lnTo>
                        <a:pt x="0" y="192"/>
                      </a:lnTo>
                      <a:lnTo>
                        <a:pt x="48" y="96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3" name="Rectangle 1162">
                  <a:extLst>
                    <a:ext uri="{FF2B5EF4-FFF2-40B4-BE49-F238E27FC236}">
                      <a16:creationId xmlns:a16="http://schemas.microsoft.com/office/drawing/2014/main" id="{157C5502-CA4E-4747-BE83-2790C6258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311" y="246"/>
                  <a:ext cx="38" cy="8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4" name="Line 155">
                  <a:extLst>
                    <a:ext uri="{FF2B5EF4-FFF2-40B4-BE49-F238E27FC236}">
                      <a16:creationId xmlns:a16="http://schemas.microsoft.com/office/drawing/2014/main" id="{AA773E65-046F-453A-AB92-9FC65F1C61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7" y="246"/>
                  <a:ext cx="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5" name="Line 156">
                  <a:extLst>
                    <a:ext uri="{FF2B5EF4-FFF2-40B4-BE49-F238E27FC236}">
                      <a16:creationId xmlns:a16="http://schemas.microsoft.com/office/drawing/2014/main" id="{DBCA05B9-B9F0-4307-8F82-5FB29AECD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7" y="260"/>
                  <a:ext cx="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6" name="Line 157">
                  <a:extLst>
                    <a:ext uri="{FF2B5EF4-FFF2-40B4-BE49-F238E27FC236}">
                      <a16:creationId xmlns:a16="http://schemas.microsoft.com/office/drawing/2014/main" id="{0588B22C-3C05-4160-BC67-370DE2C8F2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7" y="274"/>
                  <a:ext cx="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7" name="Line 158">
                  <a:extLst>
                    <a:ext uri="{FF2B5EF4-FFF2-40B4-BE49-F238E27FC236}">
                      <a16:creationId xmlns:a16="http://schemas.microsoft.com/office/drawing/2014/main" id="{F32E0A1E-75CE-47A7-A546-4083CC8F66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7" y="288"/>
                  <a:ext cx="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8" name="Line 159">
                  <a:extLst>
                    <a:ext uri="{FF2B5EF4-FFF2-40B4-BE49-F238E27FC236}">
                      <a16:creationId xmlns:a16="http://schemas.microsoft.com/office/drawing/2014/main" id="{8D679C67-8BD0-4090-A1D0-FDDDA590F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21" y="267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9" name="Line 160">
                  <a:extLst>
                    <a:ext uri="{FF2B5EF4-FFF2-40B4-BE49-F238E27FC236}">
                      <a16:creationId xmlns:a16="http://schemas.microsoft.com/office/drawing/2014/main" id="{7CDC2EA8-7B1A-4AC2-8B33-302835C544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21" y="281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70" name="Line 161">
                  <a:extLst>
                    <a:ext uri="{FF2B5EF4-FFF2-40B4-BE49-F238E27FC236}">
                      <a16:creationId xmlns:a16="http://schemas.microsoft.com/office/drawing/2014/main" id="{92DC28F5-40C6-4DAC-B5AE-568D7DFA43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21" y="296"/>
                  <a:ext cx="19" cy="0"/>
                </a:xfrm>
                <a:prstGeom prst="line">
                  <a:avLst/>
                </a:prstGeom>
                <a:noFill/>
                <a:ln w="9525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966" name="Group 965">
                <a:extLst>
                  <a:ext uri="{FF2B5EF4-FFF2-40B4-BE49-F238E27FC236}">
                    <a16:creationId xmlns:a16="http://schemas.microsoft.com/office/drawing/2014/main" id="{3FA5122E-21E7-4A96-8935-82276505F2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823" y="0"/>
                <a:ext cx="383" cy="395"/>
                <a:chOff x="200823" y="0"/>
                <a:chExt cx="383" cy="395"/>
              </a:xfrm>
            </p:grpSpPr>
            <p:sp>
              <p:nvSpPr>
                <p:cNvPr id="973" name="Freeform 972">
                  <a:extLst>
                    <a:ext uri="{FF2B5EF4-FFF2-40B4-BE49-F238E27FC236}">
                      <a16:creationId xmlns:a16="http://schemas.microsoft.com/office/drawing/2014/main" id="{F4236291-8EFE-4079-BB5F-A267AD543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63" y="288"/>
                  <a:ext cx="43" cy="107"/>
                </a:xfrm>
                <a:custGeom>
                  <a:avLst/>
                  <a:gdLst>
                    <a:gd name="T0" fmla="*/ 0 w 87"/>
                    <a:gd name="T1" fmla="*/ 213 h 213"/>
                    <a:gd name="T2" fmla="*/ 87 w 87"/>
                    <a:gd name="T3" fmla="*/ 129 h 213"/>
                    <a:gd name="T4" fmla="*/ 87 w 87"/>
                    <a:gd name="T5" fmla="*/ 0 h 213"/>
                    <a:gd name="T6" fmla="*/ 0 w 87"/>
                    <a:gd name="T7" fmla="*/ 86 h 213"/>
                    <a:gd name="T8" fmla="*/ 0 w 87"/>
                    <a:gd name="T9" fmla="*/ 213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213">
                      <a:moveTo>
                        <a:pt x="0" y="213"/>
                      </a:moveTo>
                      <a:lnTo>
                        <a:pt x="87" y="129"/>
                      </a:lnTo>
                      <a:lnTo>
                        <a:pt x="87" y="0"/>
                      </a:lnTo>
                      <a:lnTo>
                        <a:pt x="0" y="86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4" name="Freeform 973">
                  <a:extLst>
                    <a:ext uri="{FF2B5EF4-FFF2-40B4-BE49-F238E27FC236}">
                      <a16:creationId xmlns:a16="http://schemas.microsoft.com/office/drawing/2014/main" id="{2B2E8219-65B9-479B-9244-79E9D9E74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42" y="288"/>
                  <a:ext cx="64" cy="33"/>
                </a:xfrm>
                <a:custGeom>
                  <a:avLst/>
                  <a:gdLst>
                    <a:gd name="T0" fmla="*/ 64 w 129"/>
                    <a:gd name="T1" fmla="*/ 65 h 65"/>
                    <a:gd name="T2" fmla="*/ 129 w 129"/>
                    <a:gd name="T3" fmla="*/ 0 h 65"/>
                    <a:gd name="T4" fmla="*/ 0 w 129"/>
                    <a:gd name="T5" fmla="*/ 0 h 65"/>
                    <a:gd name="T6" fmla="*/ 64 w 129"/>
                    <a:gd name="T7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9" h="65">
                      <a:moveTo>
                        <a:pt x="64" y="65"/>
                      </a:moveTo>
                      <a:lnTo>
                        <a:pt x="129" y="0"/>
                      </a:lnTo>
                      <a:lnTo>
                        <a:pt x="0" y="0"/>
                      </a:lnTo>
                      <a:lnTo>
                        <a:pt x="64" y="65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5" name="Freeform 974">
                  <a:extLst>
                    <a:ext uri="{FF2B5EF4-FFF2-40B4-BE49-F238E27FC236}">
                      <a16:creationId xmlns:a16="http://schemas.microsoft.com/office/drawing/2014/main" id="{6F57E6C7-1E11-4765-B752-4F76F76C5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23" y="310"/>
                  <a:ext cx="84" cy="21"/>
                </a:xfrm>
                <a:custGeom>
                  <a:avLst/>
                  <a:gdLst>
                    <a:gd name="T0" fmla="*/ 169 w 169"/>
                    <a:gd name="T1" fmla="*/ 42 h 42"/>
                    <a:gd name="T2" fmla="*/ 42 w 169"/>
                    <a:gd name="T3" fmla="*/ 0 h 42"/>
                    <a:gd name="T4" fmla="*/ 0 w 169"/>
                    <a:gd name="T5" fmla="*/ 42 h 42"/>
                    <a:gd name="T6" fmla="*/ 169 w 169"/>
                    <a:gd name="T7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9" h="42">
                      <a:moveTo>
                        <a:pt x="169" y="42"/>
                      </a:moveTo>
                      <a:lnTo>
                        <a:pt x="42" y="0"/>
                      </a:lnTo>
                      <a:lnTo>
                        <a:pt x="0" y="42"/>
                      </a:lnTo>
                      <a:lnTo>
                        <a:pt x="169" y="4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6" name="Freeform 975">
                  <a:extLst>
                    <a:ext uri="{FF2B5EF4-FFF2-40B4-BE49-F238E27FC236}">
                      <a16:creationId xmlns:a16="http://schemas.microsoft.com/office/drawing/2014/main" id="{C3162F51-0BDE-4959-9AAC-9F7D5C090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44" y="288"/>
                  <a:ext cx="352" cy="43"/>
                </a:xfrm>
                <a:custGeom>
                  <a:avLst/>
                  <a:gdLst>
                    <a:gd name="T0" fmla="*/ 704 w 704"/>
                    <a:gd name="T1" fmla="*/ 23 h 86"/>
                    <a:gd name="T2" fmla="*/ 660 w 704"/>
                    <a:gd name="T3" fmla="*/ 0 h 86"/>
                    <a:gd name="T4" fmla="*/ 42 w 704"/>
                    <a:gd name="T5" fmla="*/ 0 h 86"/>
                    <a:gd name="T6" fmla="*/ 0 w 704"/>
                    <a:gd name="T7" fmla="*/ 44 h 86"/>
                    <a:gd name="T8" fmla="*/ 127 w 704"/>
                    <a:gd name="T9" fmla="*/ 86 h 86"/>
                    <a:gd name="T10" fmla="*/ 638 w 704"/>
                    <a:gd name="T11" fmla="*/ 86 h 86"/>
                    <a:gd name="T12" fmla="*/ 704 w 704"/>
                    <a:gd name="T13" fmla="*/ 23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4" h="86">
                      <a:moveTo>
                        <a:pt x="704" y="23"/>
                      </a:moveTo>
                      <a:lnTo>
                        <a:pt x="660" y="0"/>
                      </a:lnTo>
                      <a:lnTo>
                        <a:pt x="42" y="0"/>
                      </a:lnTo>
                      <a:lnTo>
                        <a:pt x="0" y="44"/>
                      </a:lnTo>
                      <a:lnTo>
                        <a:pt x="127" y="86"/>
                      </a:lnTo>
                      <a:lnTo>
                        <a:pt x="638" y="86"/>
                      </a:lnTo>
                      <a:lnTo>
                        <a:pt x="704" y="2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7" name="Freeform 976">
                  <a:extLst>
                    <a:ext uri="{FF2B5EF4-FFF2-40B4-BE49-F238E27FC236}">
                      <a16:creationId xmlns:a16="http://schemas.microsoft.com/office/drawing/2014/main" id="{F4B88E32-9053-4F78-BE65-3F71F9A1B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40" cy="16"/>
                </a:xfrm>
                <a:custGeom>
                  <a:avLst/>
                  <a:gdLst>
                    <a:gd name="T0" fmla="*/ 0 w 481"/>
                    <a:gd name="T1" fmla="*/ 33 h 33"/>
                    <a:gd name="T2" fmla="*/ 42 w 481"/>
                    <a:gd name="T3" fmla="*/ 33 h 33"/>
                    <a:gd name="T4" fmla="*/ 84 w 481"/>
                    <a:gd name="T5" fmla="*/ 33 h 33"/>
                    <a:gd name="T6" fmla="*/ 125 w 481"/>
                    <a:gd name="T7" fmla="*/ 33 h 33"/>
                    <a:gd name="T8" fmla="*/ 165 w 481"/>
                    <a:gd name="T9" fmla="*/ 31 h 33"/>
                    <a:gd name="T10" fmla="*/ 204 w 481"/>
                    <a:gd name="T11" fmla="*/ 31 h 33"/>
                    <a:gd name="T12" fmla="*/ 240 w 481"/>
                    <a:gd name="T13" fmla="*/ 29 h 33"/>
                    <a:gd name="T14" fmla="*/ 277 w 481"/>
                    <a:gd name="T15" fmla="*/ 27 h 33"/>
                    <a:gd name="T16" fmla="*/ 310 w 481"/>
                    <a:gd name="T17" fmla="*/ 25 h 33"/>
                    <a:gd name="T18" fmla="*/ 340 w 481"/>
                    <a:gd name="T19" fmla="*/ 23 h 33"/>
                    <a:gd name="T20" fmla="*/ 369 w 481"/>
                    <a:gd name="T21" fmla="*/ 21 h 33"/>
                    <a:gd name="T22" fmla="*/ 394 w 481"/>
                    <a:gd name="T23" fmla="*/ 19 h 33"/>
                    <a:gd name="T24" fmla="*/ 415 w 481"/>
                    <a:gd name="T25" fmla="*/ 17 h 33"/>
                    <a:gd name="T26" fmla="*/ 435 w 481"/>
                    <a:gd name="T27" fmla="*/ 13 h 33"/>
                    <a:gd name="T28" fmla="*/ 452 w 481"/>
                    <a:gd name="T29" fmla="*/ 12 h 33"/>
                    <a:gd name="T30" fmla="*/ 463 w 481"/>
                    <a:gd name="T31" fmla="*/ 10 h 33"/>
                    <a:gd name="T32" fmla="*/ 473 w 481"/>
                    <a:gd name="T33" fmla="*/ 6 h 33"/>
                    <a:gd name="T34" fmla="*/ 479 w 481"/>
                    <a:gd name="T35" fmla="*/ 4 h 33"/>
                    <a:gd name="T36" fmla="*/ 481 w 481"/>
                    <a:gd name="T37" fmla="*/ 0 h 33"/>
                    <a:gd name="T38" fmla="*/ 481 w 481"/>
                    <a:gd name="T39" fmla="*/ 33 h 33"/>
                    <a:gd name="T40" fmla="*/ 0 w 481"/>
                    <a:gd name="T4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81" h="33">
                      <a:moveTo>
                        <a:pt x="0" y="33"/>
                      </a:moveTo>
                      <a:lnTo>
                        <a:pt x="42" y="33"/>
                      </a:lnTo>
                      <a:lnTo>
                        <a:pt x="84" y="33"/>
                      </a:lnTo>
                      <a:lnTo>
                        <a:pt x="125" y="33"/>
                      </a:lnTo>
                      <a:lnTo>
                        <a:pt x="165" y="31"/>
                      </a:lnTo>
                      <a:lnTo>
                        <a:pt x="204" y="31"/>
                      </a:lnTo>
                      <a:lnTo>
                        <a:pt x="240" y="29"/>
                      </a:lnTo>
                      <a:lnTo>
                        <a:pt x="277" y="27"/>
                      </a:lnTo>
                      <a:lnTo>
                        <a:pt x="310" y="25"/>
                      </a:lnTo>
                      <a:lnTo>
                        <a:pt x="340" y="23"/>
                      </a:lnTo>
                      <a:lnTo>
                        <a:pt x="369" y="21"/>
                      </a:lnTo>
                      <a:lnTo>
                        <a:pt x="394" y="19"/>
                      </a:lnTo>
                      <a:lnTo>
                        <a:pt x="415" y="17"/>
                      </a:lnTo>
                      <a:lnTo>
                        <a:pt x="435" y="13"/>
                      </a:lnTo>
                      <a:lnTo>
                        <a:pt x="452" y="12"/>
                      </a:lnTo>
                      <a:lnTo>
                        <a:pt x="463" y="10"/>
                      </a:lnTo>
                      <a:lnTo>
                        <a:pt x="473" y="6"/>
                      </a:lnTo>
                      <a:lnTo>
                        <a:pt x="479" y="4"/>
                      </a:lnTo>
                      <a:lnTo>
                        <a:pt x="481" y="0"/>
                      </a:lnTo>
                      <a:lnTo>
                        <a:pt x="481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8" name="Freeform 977">
                  <a:extLst>
                    <a:ext uri="{FF2B5EF4-FFF2-40B4-BE49-F238E27FC236}">
                      <a16:creationId xmlns:a16="http://schemas.microsoft.com/office/drawing/2014/main" id="{D8089E36-F284-411D-AF54-B8B02B6B85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40" cy="16"/>
                </a:xfrm>
                <a:custGeom>
                  <a:avLst/>
                  <a:gdLst>
                    <a:gd name="T0" fmla="*/ 0 w 481"/>
                    <a:gd name="T1" fmla="*/ 33 h 33"/>
                    <a:gd name="T2" fmla="*/ 42 w 481"/>
                    <a:gd name="T3" fmla="*/ 33 h 33"/>
                    <a:gd name="T4" fmla="*/ 84 w 481"/>
                    <a:gd name="T5" fmla="*/ 33 h 33"/>
                    <a:gd name="T6" fmla="*/ 125 w 481"/>
                    <a:gd name="T7" fmla="*/ 33 h 33"/>
                    <a:gd name="T8" fmla="*/ 165 w 481"/>
                    <a:gd name="T9" fmla="*/ 31 h 33"/>
                    <a:gd name="T10" fmla="*/ 204 w 481"/>
                    <a:gd name="T11" fmla="*/ 31 h 33"/>
                    <a:gd name="T12" fmla="*/ 240 w 481"/>
                    <a:gd name="T13" fmla="*/ 29 h 33"/>
                    <a:gd name="T14" fmla="*/ 277 w 481"/>
                    <a:gd name="T15" fmla="*/ 27 h 33"/>
                    <a:gd name="T16" fmla="*/ 310 w 481"/>
                    <a:gd name="T17" fmla="*/ 25 h 33"/>
                    <a:gd name="T18" fmla="*/ 340 w 481"/>
                    <a:gd name="T19" fmla="*/ 23 h 33"/>
                    <a:gd name="T20" fmla="*/ 369 w 481"/>
                    <a:gd name="T21" fmla="*/ 21 h 33"/>
                    <a:gd name="T22" fmla="*/ 394 w 481"/>
                    <a:gd name="T23" fmla="*/ 19 h 33"/>
                    <a:gd name="T24" fmla="*/ 415 w 481"/>
                    <a:gd name="T25" fmla="*/ 17 h 33"/>
                    <a:gd name="T26" fmla="*/ 435 w 481"/>
                    <a:gd name="T27" fmla="*/ 13 h 33"/>
                    <a:gd name="T28" fmla="*/ 452 w 481"/>
                    <a:gd name="T29" fmla="*/ 12 h 33"/>
                    <a:gd name="T30" fmla="*/ 463 w 481"/>
                    <a:gd name="T31" fmla="*/ 10 h 33"/>
                    <a:gd name="T32" fmla="*/ 473 w 481"/>
                    <a:gd name="T33" fmla="*/ 6 h 33"/>
                    <a:gd name="T34" fmla="*/ 479 w 481"/>
                    <a:gd name="T35" fmla="*/ 4 h 33"/>
                    <a:gd name="T36" fmla="*/ 481 w 481"/>
                    <a:gd name="T37" fmla="*/ 0 h 33"/>
                    <a:gd name="T38" fmla="*/ 475 w 481"/>
                    <a:gd name="T39" fmla="*/ 0 h 33"/>
                    <a:gd name="T40" fmla="*/ 473 w 481"/>
                    <a:gd name="T41" fmla="*/ 4 h 33"/>
                    <a:gd name="T42" fmla="*/ 467 w 481"/>
                    <a:gd name="T43" fmla="*/ 6 h 33"/>
                    <a:gd name="T44" fmla="*/ 458 w 481"/>
                    <a:gd name="T45" fmla="*/ 10 h 33"/>
                    <a:gd name="T46" fmla="*/ 446 w 481"/>
                    <a:gd name="T47" fmla="*/ 12 h 33"/>
                    <a:gd name="T48" fmla="*/ 431 w 481"/>
                    <a:gd name="T49" fmla="*/ 13 h 33"/>
                    <a:gd name="T50" fmla="*/ 411 w 481"/>
                    <a:gd name="T51" fmla="*/ 17 h 33"/>
                    <a:gd name="T52" fmla="*/ 388 w 481"/>
                    <a:gd name="T53" fmla="*/ 19 h 33"/>
                    <a:gd name="T54" fmla="*/ 363 w 481"/>
                    <a:gd name="T55" fmla="*/ 21 h 33"/>
                    <a:gd name="T56" fmla="*/ 336 w 481"/>
                    <a:gd name="T57" fmla="*/ 23 h 33"/>
                    <a:gd name="T58" fmla="*/ 306 w 481"/>
                    <a:gd name="T59" fmla="*/ 25 h 33"/>
                    <a:gd name="T60" fmla="*/ 273 w 481"/>
                    <a:gd name="T61" fmla="*/ 27 h 33"/>
                    <a:gd name="T62" fmla="*/ 238 w 481"/>
                    <a:gd name="T63" fmla="*/ 29 h 33"/>
                    <a:gd name="T64" fmla="*/ 202 w 481"/>
                    <a:gd name="T65" fmla="*/ 29 h 33"/>
                    <a:gd name="T66" fmla="*/ 163 w 481"/>
                    <a:gd name="T67" fmla="*/ 31 h 33"/>
                    <a:gd name="T68" fmla="*/ 123 w 481"/>
                    <a:gd name="T69" fmla="*/ 33 h 33"/>
                    <a:gd name="T70" fmla="*/ 83 w 481"/>
                    <a:gd name="T71" fmla="*/ 33 h 33"/>
                    <a:gd name="T72" fmla="*/ 42 w 481"/>
                    <a:gd name="T73" fmla="*/ 33 h 33"/>
                    <a:gd name="T74" fmla="*/ 0 w 481"/>
                    <a:gd name="T75" fmla="*/ 33 h 33"/>
                    <a:gd name="T76" fmla="*/ 0 w 481"/>
                    <a:gd name="T7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1" h="33">
                      <a:moveTo>
                        <a:pt x="0" y="33"/>
                      </a:moveTo>
                      <a:lnTo>
                        <a:pt x="42" y="33"/>
                      </a:lnTo>
                      <a:lnTo>
                        <a:pt x="84" y="33"/>
                      </a:lnTo>
                      <a:lnTo>
                        <a:pt x="125" y="33"/>
                      </a:lnTo>
                      <a:lnTo>
                        <a:pt x="165" y="31"/>
                      </a:lnTo>
                      <a:lnTo>
                        <a:pt x="204" y="31"/>
                      </a:lnTo>
                      <a:lnTo>
                        <a:pt x="240" y="29"/>
                      </a:lnTo>
                      <a:lnTo>
                        <a:pt x="277" y="27"/>
                      </a:lnTo>
                      <a:lnTo>
                        <a:pt x="310" y="25"/>
                      </a:lnTo>
                      <a:lnTo>
                        <a:pt x="340" y="23"/>
                      </a:lnTo>
                      <a:lnTo>
                        <a:pt x="369" y="21"/>
                      </a:lnTo>
                      <a:lnTo>
                        <a:pt x="394" y="19"/>
                      </a:lnTo>
                      <a:lnTo>
                        <a:pt x="415" y="17"/>
                      </a:lnTo>
                      <a:lnTo>
                        <a:pt x="435" y="13"/>
                      </a:lnTo>
                      <a:lnTo>
                        <a:pt x="452" y="12"/>
                      </a:lnTo>
                      <a:lnTo>
                        <a:pt x="463" y="10"/>
                      </a:lnTo>
                      <a:lnTo>
                        <a:pt x="473" y="6"/>
                      </a:lnTo>
                      <a:lnTo>
                        <a:pt x="479" y="4"/>
                      </a:lnTo>
                      <a:lnTo>
                        <a:pt x="481" y="0"/>
                      </a:lnTo>
                      <a:lnTo>
                        <a:pt x="475" y="0"/>
                      </a:lnTo>
                      <a:lnTo>
                        <a:pt x="473" y="4"/>
                      </a:lnTo>
                      <a:lnTo>
                        <a:pt x="467" y="6"/>
                      </a:lnTo>
                      <a:lnTo>
                        <a:pt x="458" y="10"/>
                      </a:lnTo>
                      <a:lnTo>
                        <a:pt x="446" y="12"/>
                      </a:lnTo>
                      <a:lnTo>
                        <a:pt x="431" y="13"/>
                      </a:lnTo>
                      <a:lnTo>
                        <a:pt x="411" y="17"/>
                      </a:lnTo>
                      <a:lnTo>
                        <a:pt x="388" y="19"/>
                      </a:lnTo>
                      <a:lnTo>
                        <a:pt x="363" y="21"/>
                      </a:lnTo>
                      <a:lnTo>
                        <a:pt x="336" y="23"/>
                      </a:lnTo>
                      <a:lnTo>
                        <a:pt x="306" y="25"/>
                      </a:lnTo>
                      <a:lnTo>
                        <a:pt x="273" y="27"/>
                      </a:lnTo>
                      <a:lnTo>
                        <a:pt x="238" y="29"/>
                      </a:lnTo>
                      <a:lnTo>
                        <a:pt x="202" y="29"/>
                      </a:lnTo>
                      <a:lnTo>
                        <a:pt x="163" y="31"/>
                      </a:lnTo>
                      <a:lnTo>
                        <a:pt x="123" y="33"/>
                      </a:lnTo>
                      <a:lnTo>
                        <a:pt x="83" y="33"/>
                      </a:lnTo>
                      <a:lnTo>
                        <a:pt x="42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9" name="Freeform 978">
                  <a:extLst>
                    <a:ext uri="{FF2B5EF4-FFF2-40B4-BE49-F238E27FC236}">
                      <a16:creationId xmlns:a16="http://schemas.microsoft.com/office/drawing/2014/main" id="{ED34A437-942F-4B8F-A443-27CEB07F4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37" cy="16"/>
                </a:xfrm>
                <a:custGeom>
                  <a:avLst/>
                  <a:gdLst>
                    <a:gd name="T0" fmla="*/ 0 w 475"/>
                    <a:gd name="T1" fmla="*/ 33 h 33"/>
                    <a:gd name="T2" fmla="*/ 42 w 475"/>
                    <a:gd name="T3" fmla="*/ 33 h 33"/>
                    <a:gd name="T4" fmla="*/ 83 w 475"/>
                    <a:gd name="T5" fmla="*/ 33 h 33"/>
                    <a:gd name="T6" fmla="*/ 123 w 475"/>
                    <a:gd name="T7" fmla="*/ 33 h 33"/>
                    <a:gd name="T8" fmla="*/ 163 w 475"/>
                    <a:gd name="T9" fmla="*/ 31 h 33"/>
                    <a:gd name="T10" fmla="*/ 202 w 475"/>
                    <a:gd name="T11" fmla="*/ 29 h 33"/>
                    <a:gd name="T12" fmla="*/ 238 w 475"/>
                    <a:gd name="T13" fmla="*/ 29 h 33"/>
                    <a:gd name="T14" fmla="*/ 273 w 475"/>
                    <a:gd name="T15" fmla="*/ 27 h 33"/>
                    <a:gd name="T16" fmla="*/ 306 w 475"/>
                    <a:gd name="T17" fmla="*/ 25 h 33"/>
                    <a:gd name="T18" fmla="*/ 336 w 475"/>
                    <a:gd name="T19" fmla="*/ 23 h 33"/>
                    <a:gd name="T20" fmla="*/ 363 w 475"/>
                    <a:gd name="T21" fmla="*/ 21 h 33"/>
                    <a:gd name="T22" fmla="*/ 388 w 475"/>
                    <a:gd name="T23" fmla="*/ 19 h 33"/>
                    <a:gd name="T24" fmla="*/ 411 w 475"/>
                    <a:gd name="T25" fmla="*/ 17 h 33"/>
                    <a:gd name="T26" fmla="*/ 431 w 475"/>
                    <a:gd name="T27" fmla="*/ 13 h 33"/>
                    <a:gd name="T28" fmla="*/ 446 w 475"/>
                    <a:gd name="T29" fmla="*/ 12 h 33"/>
                    <a:gd name="T30" fmla="*/ 458 w 475"/>
                    <a:gd name="T31" fmla="*/ 10 h 33"/>
                    <a:gd name="T32" fmla="*/ 467 w 475"/>
                    <a:gd name="T33" fmla="*/ 6 h 33"/>
                    <a:gd name="T34" fmla="*/ 473 w 475"/>
                    <a:gd name="T35" fmla="*/ 4 h 33"/>
                    <a:gd name="T36" fmla="*/ 475 w 475"/>
                    <a:gd name="T37" fmla="*/ 0 h 33"/>
                    <a:gd name="T38" fmla="*/ 469 w 475"/>
                    <a:gd name="T39" fmla="*/ 0 h 33"/>
                    <a:gd name="T40" fmla="*/ 467 w 475"/>
                    <a:gd name="T41" fmla="*/ 4 h 33"/>
                    <a:gd name="T42" fmla="*/ 461 w 475"/>
                    <a:gd name="T43" fmla="*/ 6 h 33"/>
                    <a:gd name="T44" fmla="*/ 454 w 475"/>
                    <a:gd name="T45" fmla="*/ 10 h 33"/>
                    <a:gd name="T46" fmla="*/ 440 w 475"/>
                    <a:gd name="T47" fmla="*/ 12 h 33"/>
                    <a:gd name="T48" fmla="*/ 425 w 475"/>
                    <a:gd name="T49" fmla="*/ 13 h 33"/>
                    <a:gd name="T50" fmla="*/ 406 w 475"/>
                    <a:gd name="T51" fmla="*/ 17 h 33"/>
                    <a:gd name="T52" fmla="*/ 385 w 475"/>
                    <a:gd name="T53" fmla="*/ 19 h 33"/>
                    <a:gd name="T54" fmla="*/ 360 w 475"/>
                    <a:gd name="T55" fmla="*/ 21 h 33"/>
                    <a:gd name="T56" fmla="*/ 333 w 475"/>
                    <a:gd name="T57" fmla="*/ 23 h 33"/>
                    <a:gd name="T58" fmla="*/ 302 w 475"/>
                    <a:gd name="T59" fmla="*/ 25 h 33"/>
                    <a:gd name="T60" fmla="*/ 269 w 475"/>
                    <a:gd name="T61" fmla="*/ 27 h 33"/>
                    <a:gd name="T62" fmla="*/ 235 w 475"/>
                    <a:gd name="T63" fmla="*/ 29 h 33"/>
                    <a:gd name="T64" fmla="*/ 198 w 475"/>
                    <a:gd name="T65" fmla="*/ 29 h 33"/>
                    <a:gd name="T66" fmla="*/ 161 w 475"/>
                    <a:gd name="T67" fmla="*/ 31 h 33"/>
                    <a:gd name="T68" fmla="*/ 121 w 475"/>
                    <a:gd name="T69" fmla="*/ 31 h 33"/>
                    <a:gd name="T70" fmla="*/ 83 w 475"/>
                    <a:gd name="T71" fmla="*/ 33 h 33"/>
                    <a:gd name="T72" fmla="*/ 42 w 475"/>
                    <a:gd name="T73" fmla="*/ 33 h 33"/>
                    <a:gd name="T74" fmla="*/ 0 w 475"/>
                    <a:gd name="T75" fmla="*/ 33 h 33"/>
                    <a:gd name="T76" fmla="*/ 0 w 475"/>
                    <a:gd name="T7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75" h="33">
                      <a:moveTo>
                        <a:pt x="0" y="33"/>
                      </a:moveTo>
                      <a:lnTo>
                        <a:pt x="42" y="33"/>
                      </a:lnTo>
                      <a:lnTo>
                        <a:pt x="83" y="33"/>
                      </a:lnTo>
                      <a:lnTo>
                        <a:pt x="123" y="33"/>
                      </a:lnTo>
                      <a:lnTo>
                        <a:pt x="163" y="31"/>
                      </a:lnTo>
                      <a:lnTo>
                        <a:pt x="202" y="29"/>
                      </a:lnTo>
                      <a:lnTo>
                        <a:pt x="238" y="29"/>
                      </a:lnTo>
                      <a:lnTo>
                        <a:pt x="273" y="27"/>
                      </a:lnTo>
                      <a:lnTo>
                        <a:pt x="306" y="25"/>
                      </a:lnTo>
                      <a:lnTo>
                        <a:pt x="336" y="23"/>
                      </a:lnTo>
                      <a:lnTo>
                        <a:pt x="363" y="21"/>
                      </a:lnTo>
                      <a:lnTo>
                        <a:pt x="388" y="19"/>
                      </a:lnTo>
                      <a:lnTo>
                        <a:pt x="411" y="17"/>
                      </a:lnTo>
                      <a:lnTo>
                        <a:pt x="431" y="13"/>
                      </a:lnTo>
                      <a:lnTo>
                        <a:pt x="446" y="12"/>
                      </a:lnTo>
                      <a:lnTo>
                        <a:pt x="458" y="10"/>
                      </a:lnTo>
                      <a:lnTo>
                        <a:pt x="467" y="6"/>
                      </a:lnTo>
                      <a:lnTo>
                        <a:pt x="473" y="4"/>
                      </a:lnTo>
                      <a:lnTo>
                        <a:pt x="475" y="0"/>
                      </a:lnTo>
                      <a:lnTo>
                        <a:pt x="469" y="0"/>
                      </a:lnTo>
                      <a:lnTo>
                        <a:pt x="467" y="4"/>
                      </a:lnTo>
                      <a:lnTo>
                        <a:pt x="461" y="6"/>
                      </a:lnTo>
                      <a:lnTo>
                        <a:pt x="454" y="10"/>
                      </a:lnTo>
                      <a:lnTo>
                        <a:pt x="440" y="12"/>
                      </a:lnTo>
                      <a:lnTo>
                        <a:pt x="425" y="13"/>
                      </a:lnTo>
                      <a:lnTo>
                        <a:pt x="406" y="17"/>
                      </a:lnTo>
                      <a:lnTo>
                        <a:pt x="385" y="19"/>
                      </a:lnTo>
                      <a:lnTo>
                        <a:pt x="360" y="21"/>
                      </a:lnTo>
                      <a:lnTo>
                        <a:pt x="333" y="23"/>
                      </a:lnTo>
                      <a:lnTo>
                        <a:pt x="302" y="25"/>
                      </a:lnTo>
                      <a:lnTo>
                        <a:pt x="269" y="27"/>
                      </a:lnTo>
                      <a:lnTo>
                        <a:pt x="235" y="29"/>
                      </a:lnTo>
                      <a:lnTo>
                        <a:pt x="198" y="29"/>
                      </a:lnTo>
                      <a:lnTo>
                        <a:pt x="161" y="31"/>
                      </a:lnTo>
                      <a:lnTo>
                        <a:pt x="121" y="31"/>
                      </a:lnTo>
                      <a:lnTo>
                        <a:pt x="83" y="33"/>
                      </a:lnTo>
                      <a:lnTo>
                        <a:pt x="42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EBE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0" name="Freeform 979">
                  <a:extLst>
                    <a:ext uri="{FF2B5EF4-FFF2-40B4-BE49-F238E27FC236}">
                      <a16:creationId xmlns:a16="http://schemas.microsoft.com/office/drawing/2014/main" id="{61716998-ABCC-48B1-B0C3-8EE83A8D3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35" cy="16"/>
                </a:xfrm>
                <a:custGeom>
                  <a:avLst/>
                  <a:gdLst>
                    <a:gd name="T0" fmla="*/ 0 w 469"/>
                    <a:gd name="T1" fmla="*/ 33 h 33"/>
                    <a:gd name="T2" fmla="*/ 42 w 469"/>
                    <a:gd name="T3" fmla="*/ 33 h 33"/>
                    <a:gd name="T4" fmla="*/ 83 w 469"/>
                    <a:gd name="T5" fmla="*/ 33 h 33"/>
                    <a:gd name="T6" fmla="*/ 121 w 469"/>
                    <a:gd name="T7" fmla="*/ 31 h 33"/>
                    <a:gd name="T8" fmla="*/ 161 w 469"/>
                    <a:gd name="T9" fmla="*/ 31 h 33"/>
                    <a:gd name="T10" fmla="*/ 198 w 469"/>
                    <a:gd name="T11" fmla="*/ 29 h 33"/>
                    <a:gd name="T12" fmla="*/ 235 w 469"/>
                    <a:gd name="T13" fmla="*/ 29 h 33"/>
                    <a:gd name="T14" fmla="*/ 269 w 469"/>
                    <a:gd name="T15" fmla="*/ 27 h 33"/>
                    <a:gd name="T16" fmla="*/ 302 w 469"/>
                    <a:gd name="T17" fmla="*/ 25 h 33"/>
                    <a:gd name="T18" fmla="*/ 333 w 469"/>
                    <a:gd name="T19" fmla="*/ 23 h 33"/>
                    <a:gd name="T20" fmla="*/ 360 w 469"/>
                    <a:gd name="T21" fmla="*/ 21 h 33"/>
                    <a:gd name="T22" fmla="*/ 385 w 469"/>
                    <a:gd name="T23" fmla="*/ 19 h 33"/>
                    <a:gd name="T24" fmla="*/ 406 w 469"/>
                    <a:gd name="T25" fmla="*/ 17 h 33"/>
                    <a:gd name="T26" fmla="*/ 425 w 469"/>
                    <a:gd name="T27" fmla="*/ 13 h 33"/>
                    <a:gd name="T28" fmla="*/ 440 w 469"/>
                    <a:gd name="T29" fmla="*/ 12 h 33"/>
                    <a:gd name="T30" fmla="*/ 454 w 469"/>
                    <a:gd name="T31" fmla="*/ 10 h 33"/>
                    <a:gd name="T32" fmla="*/ 461 w 469"/>
                    <a:gd name="T33" fmla="*/ 6 h 33"/>
                    <a:gd name="T34" fmla="*/ 467 w 469"/>
                    <a:gd name="T35" fmla="*/ 4 h 33"/>
                    <a:gd name="T36" fmla="*/ 469 w 469"/>
                    <a:gd name="T37" fmla="*/ 0 h 33"/>
                    <a:gd name="T38" fmla="*/ 463 w 469"/>
                    <a:gd name="T39" fmla="*/ 0 h 33"/>
                    <a:gd name="T40" fmla="*/ 461 w 469"/>
                    <a:gd name="T41" fmla="*/ 4 h 33"/>
                    <a:gd name="T42" fmla="*/ 456 w 469"/>
                    <a:gd name="T43" fmla="*/ 6 h 33"/>
                    <a:gd name="T44" fmla="*/ 448 w 469"/>
                    <a:gd name="T45" fmla="*/ 8 h 33"/>
                    <a:gd name="T46" fmla="*/ 435 w 469"/>
                    <a:gd name="T47" fmla="*/ 12 h 33"/>
                    <a:gd name="T48" fmla="*/ 419 w 469"/>
                    <a:gd name="T49" fmla="*/ 13 h 33"/>
                    <a:gd name="T50" fmla="*/ 402 w 469"/>
                    <a:gd name="T51" fmla="*/ 15 h 33"/>
                    <a:gd name="T52" fmla="*/ 379 w 469"/>
                    <a:gd name="T53" fmla="*/ 19 h 33"/>
                    <a:gd name="T54" fmla="*/ 356 w 469"/>
                    <a:gd name="T55" fmla="*/ 21 h 33"/>
                    <a:gd name="T56" fmla="*/ 327 w 469"/>
                    <a:gd name="T57" fmla="*/ 23 h 33"/>
                    <a:gd name="T58" fmla="*/ 298 w 469"/>
                    <a:gd name="T59" fmla="*/ 25 h 33"/>
                    <a:gd name="T60" fmla="*/ 265 w 469"/>
                    <a:gd name="T61" fmla="*/ 27 h 33"/>
                    <a:gd name="T62" fmla="*/ 233 w 469"/>
                    <a:gd name="T63" fmla="*/ 27 h 33"/>
                    <a:gd name="T64" fmla="*/ 196 w 469"/>
                    <a:gd name="T65" fmla="*/ 29 h 33"/>
                    <a:gd name="T66" fmla="*/ 159 w 469"/>
                    <a:gd name="T67" fmla="*/ 31 h 33"/>
                    <a:gd name="T68" fmla="*/ 121 w 469"/>
                    <a:gd name="T69" fmla="*/ 31 h 33"/>
                    <a:gd name="T70" fmla="*/ 81 w 469"/>
                    <a:gd name="T71" fmla="*/ 31 h 33"/>
                    <a:gd name="T72" fmla="*/ 40 w 469"/>
                    <a:gd name="T73" fmla="*/ 33 h 33"/>
                    <a:gd name="T74" fmla="*/ 0 w 469"/>
                    <a:gd name="T75" fmla="*/ 33 h 33"/>
                    <a:gd name="T76" fmla="*/ 0 w 469"/>
                    <a:gd name="T7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69" h="33">
                      <a:moveTo>
                        <a:pt x="0" y="33"/>
                      </a:moveTo>
                      <a:lnTo>
                        <a:pt x="42" y="33"/>
                      </a:lnTo>
                      <a:lnTo>
                        <a:pt x="83" y="33"/>
                      </a:lnTo>
                      <a:lnTo>
                        <a:pt x="121" y="31"/>
                      </a:lnTo>
                      <a:lnTo>
                        <a:pt x="161" y="31"/>
                      </a:lnTo>
                      <a:lnTo>
                        <a:pt x="198" y="29"/>
                      </a:lnTo>
                      <a:lnTo>
                        <a:pt x="235" y="29"/>
                      </a:lnTo>
                      <a:lnTo>
                        <a:pt x="269" y="27"/>
                      </a:lnTo>
                      <a:lnTo>
                        <a:pt x="302" y="25"/>
                      </a:lnTo>
                      <a:lnTo>
                        <a:pt x="333" y="23"/>
                      </a:lnTo>
                      <a:lnTo>
                        <a:pt x="360" y="21"/>
                      </a:lnTo>
                      <a:lnTo>
                        <a:pt x="385" y="19"/>
                      </a:lnTo>
                      <a:lnTo>
                        <a:pt x="406" y="17"/>
                      </a:lnTo>
                      <a:lnTo>
                        <a:pt x="425" y="13"/>
                      </a:lnTo>
                      <a:lnTo>
                        <a:pt x="440" y="12"/>
                      </a:lnTo>
                      <a:lnTo>
                        <a:pt x="454" y="10"/>
                      </a:lnTo>
                      <a:lnTo>
                        <a:pt x="461" y="6"/>
                      </a:lnTo>
                      <a:lnTo>
                        <a:pt x="467" y="4"/>
                      </a:lnTo>
                      <a:lnTo>
                        <a:pt x="469" y="0"/>
                      </a:lnTo>
                      <a:lnTo>
                        <a:pt x="463" y="0"/>
                      </a:lnTo>
                      <a:lnTo>
                        <a:pt x="461" y="4"/>
                      </a:lnTo>
                      <a:lnTo>
                        <a:pt x="456" y="6"/>
                      </a:lnTo>
                      <a:lnTo>
                        <a:pt x="448" y="8"/>
                      </a:lnTo>
                      <a:lnTo>
                        <a:pt x="435" y="12"/>
                      </a:lnTo>
                      <a:lnTo>
                        <a:pt x="419" y="13"/>
                      </a:lnTo>
                      <a:lnTo>
                        <a:pt x="402" y="15"/>
                      </a:lnTo>
                      <a:lnTo>
                        <a:pt x="379" y="19"/>
                      </a:lnTo>
                      <a:lnTo>
                        <a:pt x="356" y="21"/>
                      </a:lnTo>
                      <a:lnTo>
                        <a:pt x="327" y="23"/>
                      </a:lnTo>
                      <a:lnTo>
                        <a:pt x="298" y="25"/>
                      </a:lnTo>
                      <a:lnTo>
                        <a:pt x="265" y="27"/>
                      </a:lnTo>
                      <a:lnTo>
                        <a:pt x="233" y="27"/>
                      </a:lnTo>
                      <a:lnTo>
                        <a:pt x="196" y="29"/>
                      </a:lnTo>
                      <a:lnTo>
                        <a:pt x="159" y="31"/>
                      </a:lnTo>
                      <a:lnTo>
                        <a:pt x="121" y="31"/>
                      </a:lnTo>
                      <a:lnTo>
                        <a:pt x="81" y="31"/>
                      </a:lnTo>
                      <a:lnTo>
                        <a:pt x="40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DBD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1" name="Freeform 980">
                  <a:extLst>
                    <a:ext uri="{FF2B5EF4-FFF2-40B4-BE49-F238E27FC236}">
                      <a16:creationId xmlns:a16="http://schemas.microsoft.com/office/drawing/2014/main" id="{17221596-B441-4A01-A8EC-5B656A8DB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32" cy="16"/>
                </a:xfrm>
                <a:custGeom>
                  <a:avLst/>
                  <a:gdLst>
                    <a:gd name="T0" fmla="*/ 0 w 463"/>
                    <a:gd name="T1" fmla="*/ 33 h 33"/>
                    <a:gd name="T2" fmla="*/ 40 w 463"/>
                    <a:gd name="T3" fmla="*/ 33 h 33"/>
                    <a:gd name="T4" fmla="*/ 81 w 463"/>
                    <a:gd name="T5" fmla="*/ 31 h 33"/>
                    <a:gd name="T6" fmla="*/ 121 w 463"/>
                    <a:gd name="T7" fmla="*/ 31 h 33"/>
                    <a:gd name="T8" fmla="*/ 159 w 463"/>
                    <a:gd name="T9" fmla="*/ 31 h 33"/>
                    <a:gd name="T10" fmla="*/ 196 w 463"/>
                    <a:gd name="T11" fmla="*/ 29 h 33"/>
                    <a:gd name="T12" fmla="*/ 233 w 463"/>
                    <a:gd name="T13" fmla="*/ 27 h 33"/>
                    <a:gd name="T14" fmla="*/ 265 w 463"/>
                    <a:gd name="T15" fmla="*/ 27 h 33"/>
                    <a:gd name="T16" fmla="*/ 298 w 463"/>
                    <a:gd name="T17" fmla="*/ 25 h 33"/>
                    <a:gd name="T18" fmla="*/ 327 w 463"/>
                    <a:gd name="T19" fmla="*/ 23 h 33"/>
                    <a:gd name="T20" fmla="*/ 356 w 463"/>
                    <a:gd name="T21" fmla="*/ 21 h 33"/>
                    <a:gd name="T22" fmla="*/ 379 w 463"/>
                    <a:gd name="T23" fmla="*/ 19 h 33"/>
                    <a:gd name="T24" fmla="*/ 402 w 463"/>
                    <a:gd name="T25" fmla="*/ 15 h 33"/>
                    <a:gd name="T26" fmla="*/ 419 w 463"/>
                    <a:gd name="T27" fmla="*/ 13 h 33"/>
                    <a:gd name="T28" fmla="*/ 435 w 463"/>
                    <a:gd name="T29" fmla="*/ 12 h 33"/>
                    <a:gd name="T30" fmla="*/ 448 w 463"/>
                    <a:gd name="T31" fmla="*/ 8 h 33"/>
                    <a:gd name="T32" fmla="*/ 456 w 463"/>
                    <a:gd name="T33" fmla="*/ 6 h 33"/>
                    <a:gd name="T34" fmla="*/ 461 w 463"/>
                    <a:gd name="T35" fmla="*/ 4 h 33"/>
                    <a:gd name="T36" fmla="*/ 463 w 463"/>
                    <a:gd name="T37" fmla="*/ 0 h 33"/>
                    <a:gd name="T38" fmla="*/ 458 w 463"/>
                    <a:gd name="T39" fmla="*/ 0 h 33"/>
                    <a:gd name="T40" fmla="*/ 456 w 463"/>
                    <a:gd name="T41" fmla="*/ 4 h 33"/>
                    <a:gd name="T42" fmla="*/ 450 w 463"/>
                    <a:gd name="T43" fmla="*/ 6 h 33"/>
                    <a:gd name="T44" fmla="*/ 442 w 463"/>
                    <a:gd name="T45" fmla="*/ 8 h 33"/>
                    <a:gd name="T46" fmla="*/ 431 w 463"/>
                    <a:gd name="T47" fmla="*/ 12 h 33"/>
                    <a:gd name="T48" fmla="*/ 415 w 463"/>
                    <a:gd name="T49" fmla="*/ 13 h 33"/>
                    <a:gd name="T50" fmla="*/ 396 w 463"/>
                    <a:gd name="T51" fmla="*/ 15 h 33"/>
                    <a:gd name="T52" fmla="*/ 375 w 463"/>
                    <a:gd name="T53" fmla="*/ 19 h 33"/>
                    <a:gd name="T54" fmla="*/ 350 w 463"/>
                    <a:gd name="T55" fmla="*/ 21 h 33"/>
                    <a:gd name="T56" fmla="*/ 323 w 463"/>
                    <a:gd name="T57" fmla="*/ 23 h 33"/>
                    <a:gd name="T58" fmla="*/ 294 w 463"/>
                    <a:gd name="T59" fmla="*/ 25 h 33"/>
                    <a:gd name="T60" fmla="*/ 263 w 463"/>
                    <a:gd name="T61" fmla="*/ 27 h 33"/>
                    <a:gd name="T62" fmla="*/ 229 w 463"/>
                    <a:gd name="T63" fmla="*/ 27 h 33"/>
                    <a:gd name="T64" fmla="*/ 194 w 463"/>
                    <a:gd name="T65" fmla="*/ 29 h 33"/>
                    <a:gd name="T66" fmla="*/ 158 w 463"/>
                    <a:gd name="T67" fmla="*/ 29 h 33"/>
                    <a:gd name="T68" fmla="*/ 119 w 463"/>
                    <a:gd name="T69" fmla="*/ 31 h 33"/>
                    <a:gd name="T70" fmla="*/ 81 w 463"/>
                    <a:gd name="T71" fmla="*/ 31 h 33"/>
                    <a:gd name="T72" fmla="*/ 40 w 463"/>
                    <a:gd name="T73" fmla="*/ 31 h 33"/>
                    <a:gd name="T74" fmla="*/ 0 w 463"/>
                    <a:gd name="T75" fmla="*/ 31 h 33"/>
                    <a:gd name="T76" fmla="*/ 0 w 463"/>
                    <a:gd name="T7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63" h="33">
                      <a:moveTo>
                        <a:pt x="0" y="33"/>
                      </a:moveTo>
                      <a:lnTo>
                        <a:pt x="40" y="33"/>
                      </a:lnTo>
                      <a:lnTo>
                        <a:pt x="81" y="31"/>
                      </a:lnTo>
                      <a:lnTo>
                        <a:pt x="121" y="31"/>
                      </a:lnTo>
                      <a:lnTo>
                        <a:pt x="159" y="31"/>
                      </a:lnTo>
                      <a:lnTo>
                        <a:pt x="196" y="29"/>
                      </a:lnTo>
                      <a:lnTo>
                        <a:pt x="233" y="27"/>
                      </a:lnTo>
                      <a:lnTo>
                        <a:pt x="265" y="27"/>
                      </a:lnTo>
                      <a:lnTo>
                        <a:pt x="298" y="25"/>
                      </a:lnTo>
                      <a:lnTo>
                        <a:pt x="327" y="23"/>
                      </a:lnTo>
                      <a:lnTo>
                        <a:pt x="356" y="21"/>
                      </a:lnTo>
                      <a:lnTo>
                        <a:pt x="379" y="19"/>
                      </a:lnTo>
                      <a:lnTo>
                        <a:pt x="402" y="15"/>
                      </a:lnTo>
                      <a:lnTo>
                        <a:pt x="419" y="13"/>
                      </a:lnTo>
                      <a:lnTo>
                        <a:pt x="435" y="12"/>
                      </a:lnTo>
                      <a:lnTo>
                        <a:pt x="448" y="8"/>
                      </a:lnTo>
                      <a:lnTo>
                        <a:pt x="456" y="6"/>
                      </a:lnTo>
                      <a:lnTo>
                        <a:pt x="461" y="4"/>
                      </a:lnTo>
                      <a:lnTo>
                        <a:pt x="463" y="0"/>
                      </a:lnTo>
                      <a:lnTo>
                        <a:pt x="458" y="0"/>
                      </a:lnTo>
                      <a:lnTo>
                        <a:pt x="456" y="4"/>
                      </a:lnTo>
                      <a:lnTo>
                        <a:pt x="450" y="6"/>
                      </a:lnTo>
                      <a:lnTo>
                        <a:pt x="442" y="8"/>
                      </a:lnTo>
                      <a:lnTo>
                        <a:pt x="431" y="12"/>
                      </a:lnTo>
                      <a:lnTo>
                        <a:pt x="415" y="13"/>
                      </a:lnTo>
                      <a:lnTo>
                        <a:pt x="396" y="15"/>
                      </a:lnTo>
                      <a:lnTo>
                        <a:pt x="375" y="19"/>
                      </a:lnTo>
                      <a:lnTo>
                        <a:pt x="350" y="21"/>
                      </a:lnTo>
                      <a:lnTo>
                        <a:pt x="323" y="23"/>
                      </a:lnTo>
                      <a:lnTo>
                        <a:pt x="294" y="25"/>
                      </a:lnTo>
                      <a:lnTo>
                        <a:pt x="263" y="27"/>
                      </a:lnTo>
                      <a:lnTo>
                        <a:pt x="229" y="27"/>
                      </a:lnTo>
                      <a:lnTo>
                        <a:pt x="194" y="29"/>
                      </a:lnTo>
                      <a:lnTo>
                        <a:pt x="158" y="29"/>
                      </a:lnTo>
                      <a:lnTo>
                        <a:pt x="119" y="31"/>
                      </a:lnTo>
                      <a:lnTo>
                        <a:pt x="81" y="31"/>
                      </a:lnTo>
                      <a:lnTo>
                        <a:pt x="40" y="31"/>
                      </a:lnTo>
                      <a:lnTo>
                        <a:pt x="0" y="31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2" name="Freeform 981">
                  <a:extLst>
                    <a:ext uri="{FF2B5EF4-FFF2-40B4-BE49-F238E27FC236}">
                      <a16:creationId xmlns:a16="http://schemas.microsoft.com/office/drawing/2014/main" id="{0ECE03D7-CFAD-4AD5-8CFB-DE79ABD0A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29" cy="15"/>
                </a:xfrm>
                <a:custGeom>
                  <a:avLst/>
                  <a:gdLst>
                    <a:gd name="T0" fmla="*/ 0 w 458"/>
                    <a:gd name="T1" fmla="*/ 31 h 31"/>
                    <a:gd name="T2" fmla="*/ 40 w 458"/>
                    <a:gd name="T3" fmla="*/ 31 h 31"/>
                    <a:gd name="T4" fmla="*/ 81 w 458"/>
                    <a:gd name="T5" fmla="*/ 31 h 31"/>
                    <a:gd name="T6" fmla="*/ 119 w 458"/>
                    <a:gd name="T7" fmla="*/ 31 h 31"/>
                    <a:gd name="T8" fmla="*/ 158 w 458"/>
                    <a:gd name="T9" fmla="*/ 29 h 31"/>
                    <a:gd name="T10" fmla="*/ 194 w 458"/>
                    <a:gd name="T11" fmla="*/ 29 h 31"/>
                    <a:gd name="T12" fmla="*/ 229 w 458"/>
                    <a:gd name="T13" fmla="*/ 27 h 31"/>
                    <a:gd name="T14" fmla="*/ 263 w 458"/>
                    <a:gd name="T15" fmla="*/ 27 h 31"/>
                    <a:gd name="T16" fmla="*/ 294 w 458"/>
                    <a:gd name="T17" fmla="*/ 25 h 31"/>
                    <a:gd name="T18" fmla="*/ 323 w 458"/>
                    <a:gd name="T19" fmla="*/ 23 h 31"/>
                    <a:gd name="T20" fmla="*/ 350 w 458"/>
                    <a:gd name="T21" fmla="*/ 21 h 31"/>
                    <a:gd name="T22" fmla="*/ 375 w 458"/>
                    <a:gd name="T23" fmla="*/ 19 h 31"/>
                    <a:gd name="T24" fmla="*/ 396 w 458"/>
                    <a:gd name="T25" fmla="*/ 15 h 31"/>
                    <a:gd name="T26" fmla="*/ 415 w 458"/>
                    <a:gd name="T27" fmla="*/ 13 h 31"/>
                    <a:gd name="T28" fmla="*/ 431 w 458"/>
                    <a:gd name="T29" fmla="*/ 12 h 31"/>
                    <a:gd name="T30" fmla="*/ 442 w 458"/>
                    <a:gd name="T31" fmla="*/ 8 h 31"/>
                    <a:gd name="T32" fmla="*/ 450 w 458"/>
                    <a:gd name="T33" fmla="*/ 6 h 31"/>
                    <a:gd name="T34" fmla="*/ 456 w 458"/>
                    <a:gd name="T35" fmla="*/ 4 h 31"/>
                    <a:gd name="T36" fmla="*/ 458 w 458"/>
                    <a:gd name="T37" fmla="*/ 0 h 31"/>
                    <a:gd name="T38" fmla="*/ 452 w 458"/>
                    <a:gd name="T39" fmla="*/ 0 h 31"/>
                    <a:gd name="T40" fmla="*/ 450 w 458"/>
                    <a:gd name="T41" fmla="*/ 4 h 31"/>
                    <a:gd name="T42" fmla="*/ 444 w 458"/>
                    <a:gd name="T43" fmla="*/ 6 h 31"/>
                    <a:gd name="T44" fmla="*/ 435 w 458"/>
                    <a:gd name="T45" fmla="*/ 10 h 31"/>
                    <a:gd name="T46" fmla="*/ 421 w 458"/>
                    <a:gd name="T47" fmla="*/ 12 h 31"/>
                    <a:gd name="T48" fmla="*/ 404 w 458"/>
                    <a:gd name="T49" fmla="*/ 13 h 31"/>
                    <a:gd name="T50" fmla="*/ 385 w 458"/>
                    <a:gd name="T51" fmla="*/ 17 h 31"/>
                    <a:gd name="T52" fmla="*/ 361 w 458"/>
                    <a:gd name="T53" fmla="*/ 19 h 31"/>
                    <a:gd name="T54" fmla="*/ 335 w 458"/>
                    <a:gd name="T55" fmla="*/ 21 h 31"/>
                    <a:gd name="T56" fmla="*/ 304 w 458"/>
                    <a:gd name="T57" fmla="*/ 23 h 31"/>
                    <a:gd name="T58" fmla="*/ 273 w 458"/>
                    <a:gd name="T59" fmla="*/ 25 h 31"/>
                    <a:gd name="T60" fmla="*/ 238 w 458"/>
                    <a:gd name="T61" fmla="*/ 27 h 31"/>
                    <a:gd name="T62" fmla="*/ 202 w 458"/>
                    <a:gd name="T63" fmla="*/ 29 h 31"/>
                    <a:gd name="T64" fmla="*/ 163 w 458"/>
                    <a:gd name="T65" fmla="*/ 29 h 31"/>
                    <a:gd name="T66" fmla="*/ 125 w 458"/>
                    <a:gd name="T67" fmla="*/ 31 h 31"/>
                    <a:gd name="T68" fmla="*/ 84 w 458"/>
                    <a:gd name="T69" fmla="*/ 31 h 31"/>
                    <a:gd name="T70" fmla="*/ 42 w 458"/>
                    <a:gd name="T71" fmla="*/ 31 h 31"/>
                    <a:gd name="T72" fmla="*/ 0 w 458"/>
                    <a:gd name="T73" fmla="*/ 31 h 31"/>
                    <a:gd name="T74" fmla="*/ 0 w 458"/>
                    <a:gd name="T7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8" h="31">
                      <a:moveTo>
                        <a:pt x="0" y="31"/>
                      </a:moveTo>
                      <a:lnTo>
                        <a:pt x="40" y="31"/>
                      </a:lnTo>
                      <a:lnTo>
                        <a:pt x="81" y="31"/>
                      </a:lnTo>
                      <a:lnTo>
                        <a:pt x="119" y="31"/>
                      </a:lnTo>
                      <a:lnTo>
                        <a:pt x="158" y="29"/>
                      </a:lnTo>
                      <a:lnTo>
                        <a:pt x="194" y="29"/>
                      </a:lnTo>
                      <a:lnTo>
                        <a:pt x="229" y="27"/>
                      </a:lnTo>
                      <a:lnTo>
                        <a:pt x="263" y="27"/>
                      </a:lnTo>
                      <a:lnTo>
                        <a:pt x="294" y="25"/>
                      </a:lnTo>
                      <a:lnTo>
                        <a:pt x="323" y="23"/>
                      </a:lnTo>
                      <a:lnTo>
                        <a:pt x="350" y="21"/>
                      </a:lnTo>
                      <a:lnTo>
                        <a:pt x="375" y="19"/>
                      </a:lnTo>
                      <a:lnTo>
                        <a:pt x="396" y="15"/>
                      </a:lnTo>
                      <a:lnTo>
                        <a:pt x="415" y="13"/>
                      </a:lnTo>
                      <a:lnTo>
                        <a:pt x="431" y="12"/>
                      </a:lnTo>
                      <a:lnTo>
                        <a:pt x="442" y="8"/>
                      </a:lnTo>
                      <a:lnTo>
                        <a:pt x="450" y="6"/>
                      </a:lnTo>
                      <a:lnTo>
                        <a:pt x="456" y="4"/>
                      </a:lnTo>
                      <a:lnTo>
                        <a:pt x="458" y="0"/>
                      </a:lnTo>
                      <a:lnTo>
                        <a:pt x="452" y="0"/>
                      </a:lnTo>
                      <a:lnTo>
                        <a:pt x="450" y="4"/>
                      </a:lnTo>
                      <a:lnTo>
                        <a:pt x="444" y="6"/>
                      </a:lnTo>
                      <a:lnTo>
                        <a:pt x="435" y="10"/>
                      </a:lnTo>
                      <a:lnTo>
                        <a:pt x="421" y="12"/>
                      </a:lnTo>
                      <a:lnTo>
                        <a:pt x="404" y="13"/>
                      </a:lnTo>
                      <a:lnTo>
                        <a:pt x="385" y="17"/>
                      </a:lnTo>
                      <a:lnTo>
                        <a:pt x="361" y="19"/>
                      </a:lnTo>
                      <a:lnTo>
                        <a:pt x="335" y="21"/>
                      </a:lnTo>
                      <a:lnTo>
                        <a:pt x="304" y="23"/>
                      </a:lnTo>
                      <a:lnTo>
                        <a:pt x="273" y="25"/>
                      </a:lnTo>
                      <a:lnTo>
                        <a:pt x="238" y="27"/>
                      </a:lnTo>
                      <a:lnTo>
                        <a:pt x="202" y="29"/>
                      </a:lnTo>
                      <a:lnTo>
                        <a:pt x="163" y="29"/>
                      </a:lnTo>
                      <a:lnTo>
                        <a:pt x="125" y="31"/>
                      </a:lnTo>
                      <a:lnTo>
                        <a:pt x="84" y="31"/>
                      </a:lnTo>
                      <a:lnTo>
                        <a:pt x="42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3" name="Freeform 982">
                  <a:extLst>
                    <a:ext uri="{FF2B5EF4-FFF2-40B4-BE49-F238E27FC236}">
                      <a16:creationId xmlns:a16="http://schemas.microsoft.com/office/drawing/2014/main" id="{81382F18-D3E2-4338-9D99-4B934288E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26" cy="15"/>
                </a:xfrm>
                <a:custGeom>
                  <a:avLst/>
                  <a:gdLst>
                    <a:gd name="T0" fmla="*/ 0 w 452"/>
                    <a:gd name="T1" fmla="*/ 31 h 31"/>
                    <a:gd name="T2" fmla="*/ 42 w 452"/>
                    <a:gd name="T3" fmla="*/ 31 h 31"/>
                    <a:gd name="T4" fmla="*/ 84 w 452"/>
                    <a:gd name="T5" fmla="*/ 31 h 31"/>
                    <a:gd name="T6" fmla="*/ 125 w 452"/>
                    <a:gd name="T7" fmla="*/ 31 h 31"/>
                    <a:gd name="T8" fmla="*/ 163 w 452"/>
                    <a:gd name="T9" fmla="*/ 29 h 31"/>
                    <a:gd name="T10" fmla="*/ 202 w 452"/>
                    <a:gd name="T11" fmla="*/ 29 h 31"/>
                    <a:gd name="T12" fmla="*/ 238 w 452"/>
                    <a:gd name="T13" fmla="*/ 27 h 31"/>
                    <a:gd name="T14" fmla="*/ 273 w 452"/>
                    <a:gd name="T15" fmla="*/ 25 h 31"/>
                    <a:gd name="T16" fmla="*/ 304 w 452"/>
                    <a:gd name="T17" fmla="*/ 23 h 31"/>
                    <a:gd name="T18" fmla="*/ 335 w 452"/>
                    <a:gd name="T19" fmla="*/ 21 h 31"/>
                    <a:gd name="T20" fmla="*/ 361 w 452"/>
                    <a:gd name="T21" fmla="*/ 19 h 31"/>
                    <a:gd name="T22" fmla="*/ 385 w 452"/>
                    <a:gd name="T23" fmla="*/ 17 h 31"/>
                    <a:gd name="T24" fmla="*/ 404 w 452"/>
                    <a:gd name="T25" fmla="*/ 13 h 31"/>
                    <a:gd name="T26" fmla="*/ 421 w 452"/>
                    <a:gd name="T27" fmla="*/ 12 h 31"/>
                    <a:gd name="T28" fmla="*/ 435 w 452"/>
                    <a:gd name="T29" fmla="*/ 10 h 31"/>
                    <a:gd name="T30" fmla="*/ 444 w 452"/>
                    <a:gd name="T31" fmla="*/ 6 h 31"/>
                    <a:gd name="T32" fmla="*/ 450 w 452"/>
                    <a:gd name="T33" fmla="*/ 4 h 31"/>
                    <a:gd name="T34" fmla="*/ 452 w 452"/>
                    <a:gd name="T35" fmla="*/ 0 h 31"/>
                    <a:gd name="T36" fmla="*/ 446 w 452"/>
                    <a:gd name="T37" fmla="*/ 0 h 31"/>
                    <a:gd name="T38" fmla="*/ 444 w 452"/>
                    <a:gd name="T39" fmla="*/ 4 h 31"/>
                    <a:gd name="T40" fmla="*/ 438 w 452"/>
                    <a:gd name="T41" fmla="*/ 6 h 31"/>
                    <a:gd name="T42" fmla="*/ 429 w 452"/>
                    <a:gd name="T43" fmla="*/ 10 h 31"/>
                    <a:gd name="T44" fmla="*/ 415 w 452"/>
                    <a:gd name="T45" fmla="*/ 12 h 31"/>
                    <a:gd name="T46" fmla="*/ 400 w 452"/>
                    <a:gd name="T47" fmla="*/ 13 h 31"/>
                    <a:gd name="T48" fmla="*/ 379 w 452"/>
                    <a:gd name="T49" fmla="*/ 17 h 31"/>
                    <a:gd name="T50" fmla="*/ 356 w 452"/>
                    <a:gd name="T51" fmla="*/ 19 h 31"/>
                    <a:gd name="T52" fmla="*/ 329 w 452"/>
                    <a:gd name="T53" fmla="*/ 21 h 31"/>
                    <a:gd name="T54" fmla="*/ 300 w 452"/>
                    <a:gd name="T55" fmla="*/ 23 h 31"/>
                    <a:gd name="T56" fmla="*/ 269 w 452"/>
                    <a:gd name="T57" fmla="*/ 25 h 31"/>
                    <a:gd name="T58" fmla="*/ 235 w 452"/>
                    <a:gd name="T59" fmla="*/ 27 h 31"/>
                    <a:gd name="T60" fmla="*/ 200 w 452"/>
                    <a:gd name="T61" fmla="*/ 27 h 31"/>
                    <a:gd name="T62" fmla="*/ 161 w 452"/>
                    <a:gd name="T63" fmla="*/ 29 h 31"/>
                    <a:gd name="T64" fmla="*/ 123 w 452"/>
                    <a:gd name="T65" fmla="*/ 29 h 31"/>
                    <a:gd name="T66" fmla="*/ 83 w 452"/>
                    <a:gd name="T67" fmla="*/ 31 h 31"/>
                    <a:gd name="T68" fmla="*/ 42 w 452"/>
                    <a:gd name="T69" fmla="*/ 31 h 31"/>
                    <a:gd name="T70" fmla="*/ 0 w 452"/>
                    <a:gd name="T71" fmla="*/ 31 h 31"/>
                    <a:gd name="T72" fmla="*/ 0 w 452"/>
                    <a:gd name="T7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52" h="31">
                      <a:moveTo>
                        <a:pt x="0" y="31"/>
                      </a:moveTo>
                      <a:lnTo>
                        <a:pt x="42" y="31"/>
                      </a:lnTo>
                      <a:lnTo>
                        <a:pt x="84" y="31"/>
                      </a:lnTo>
                      <a:lnTo>
                        <a:pt x="125" y="31"/>
                      </a:lnTo>
                      <a:lnTo>
                        <a:pt x="163" y="29"/>
                      </a:lnTo>
                      <a:lnTo>
                        <a:pt x="202" y="29"/>
                      </a:lnTo>
                      <a:lnTo>
                        <a:pt x="238" y="27"/>
                      </a:lnTo>
                      <a:lnTo>
                        <a:pt x="273" y="25"/>
                      </a:lnTo>
                      <a:lnTo>
                        <a:pt x="304" y="23"/>
                      </a:lnTo>
                      <a:lnTo>
                        <a:pt x="335" y="21"/>
                      </a:lnTo>
                      <a:lnTo>
                        <a:pt x="361" y="19"/>
                      </a:lnTo>
                      <a:lnTo>
                        <a:pt x="385" y="17"/>
                      </a:lnTo>
                      <a:lnTo>
                        <a:pt x="404" y="13"/>
                      </a:lnTo>
                      <a:lnTo>
                        <a:pt x="421" y="12"/>
                      </a:lnTo>
                      <a:lnTo>
                        <a:pt x="435" y="10"/>
                      </a:lnTo>
                      <a:lnTo>
                        <a:pt x="444" y="6"/>
                      </a:lnTo>
                      <a:lnTo>
                        <a:pt x="450" y="4"/>
                      </a:lnTo>
                      <a:lnTo>
                        <a:pt x="452" y="0"/>
                      </a:lnTo>
                      <a:lnTo>
                        <a:pt x="446" y="0"/>
                      </a:lnTo>
                      <a:lnTo>
                        <a:pt x="444" y="4"/>
                      </a:lnTo>
                      <a:lnTo>
                        <a:pt x="438" y="6"/>
                      </a:lnTo>
                      <a:lnTo>
                        <a:pt x="429" y="10"/>
                      </a:lnTo>
                      <a:lnTo>
                        <a:pt x="415" y="12"/>
                      </a:lnTo>
                      <a:lnTo>
                        <a:pt x="400" y="13"/>
                      </a:lnTo>
                      <a:lnTo>
                        <a:pt x="379" y="17"/>
                      </a:lnTo>
                      <a:lnTo>
                        <a:pt x="356" y="19"/>
                      </a:lnTo>
                      <a:lnTo>
                        <a:pt x="329" y="21"/>
                      </a:lnTo>
                      <a:lnTo>
                        <a:pt x="300" y="23"/>
                      </a:lnTo>
                      <a:lnTo>
                        <a:pt x="269" y="25"/>
                      </a:lnTo>
                      <a:lnTo>
                        <a:pt x="235" y="27"/>
                      </a:lnTo>
                      <a:lnTo>
                        <a:pt x="200" y="27"/>
                      </a:lnTo>
                      <a:lnTo>
                        <a:pt x="161" y="29"/>
                      </a:lnTo>
                      <a:lnTo>
                        <a:pt x="123" y="29"/>
                      </a:lnTo>
                      <a:lnTo>
                        <a:pt x="83" y="31"/>
                      </a:lnTo>
                      <a:lnTo>
                        <a:pt x="42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4" name="Freeform 983">
                  <a:extLst>
                    <a:ext uri="{FF2B5EF4-FFF2-40B4-BE49-F238E27FC236}">
                      <a16:creationId xmlns:a16="http://schemas.microsoft.com/office/drawing/2014/main" id="{2A15BD01-E784-40D9-9FC3-E4D5B2992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23" cy="15"/>
                </a:xfrm>
                <a:custGeom>
                  <a:avLst/>
                  <a:gdLst>
                    <a:gd name="T0" fmla="*/ 0 w 446"/>
                    <a:gd name="T1" fmla="*/ 31 h 31"/>
                    <a:gd name="T2" fmla="*/ 42 w 446"/>
                    <a:gd name="T3" fmla="*/ 31 h 31"/>
                    <a:gd name="T4" fmla="*/ 83 w 446"/>
                    <a:gd name="T5" fmla="*/ 31 h 31"/>
                    <a:gd name="T6" fmla="*/ 123 w 446"/>
                    <a:gd name="T7" fmla="*/ 29 h 31"/>
                    <a:gd name="T8" fmla="*/ 161 w 446"/>
                    <a:gd name="T9" fmla="*/ 29 h 31"/>
                    <a:gd name="T10" fmla="*/ 200 w 446"/>
                    <a:gd name="T11" fmla="*/ 27 h 31"/>
                    <a:gd name="T12" fmla="*/ 235 w 446"/>
                    <a:gd name="T13" fmla="*/ 27 h 31"/>
                    <a:gd name="T14" fmla="*/ 269 w 446"/>
                    <a:gd name="T15" fmla="*/ 25 h 31"/>
                    <a:gd name="T16" fmla="*/ 300 w 446"/>
                    <a:gd name="T17" fmla="*/ 23 h 31"/>
                    <a:gd name="T18" fmla="*/ 329 w 446"/>
                    <a:gd name="T19" fmla="*/ 21 h 31"/>
                    <a:gd name="T20" fmla="*/ 356 w 446"/>
                    <a:gd name="T21" fmla="*/ 19 h 31"/>
                    <a:gd name="T22" fmla="*/ 379 w 446"/>
                    <a:gd name="T23" fmla="*/ 17 h 31"/>
                    <a:gd name="T24" fmla="*/ 400 w 446"/>
                    <a:gd name="T25" fmla="*/ 13 h 31"/>
                    <a:gd name="T26" fmla="*/ 415 w 446"/>
                    <a:gd name="T27" fmla="*/ 12 h 31"/>
                    <a:gd name="T28" fmla="*/ 429 w 446"/>
                    <a:gd name="T29" fmla="*/ 10 h 31"/>
                    <a:gd name="T30" fmla="*/ 438 w 446"/>
                    <a:gd name="T31" fmla="*/ 6 h 31"/>
                    <a:gd name="T32" fmla="*/ 444 w 446"/>
                    <a:gd name="T33" fmla="*/ 4 h 31"/>
                    <a:gd name="T34" fmla="*/ 446 w 446"/>
                    <a:gd name="T35" fmla="*/ 0 h 31"/>
                    <a:gd name="T36" fmla="*/ 440 w 446"/>
                    <a:gd name="T37" fmla="*/ 0 h 31"/>
                    <a:gd name="T38" fmla="*/ 438 w 446"/>
                    <a:gd name="T39" fmla="*/ 4 h 31"/>
                    <a:gd name="T40" fmla="*/ 433 w 446"/>
                    <a:gd name="T41" fmla="*/ 6 h 31"/>
                    <a:gd name="T42" fmla="*/ 423 w 446"/>
                    <a:gd name="T43" fmla="*/ 8 h 31"/>
                    <a:gd name="T44" fmla="*/ 410 w 446"/>
                    <a:gd name="T45" fmla="*/ 12 h 31"/>
                    <a:gd name="T46" fmla="*/ 394 w 446"/>
                    <a:gd name="T47" fmla="*/ 13 h 31"/>
                    <a:gd name="T48" fmla="*/ 375 w 446"/>
                    <a:gd name="T49" fmla="*/ 15 h 31"/>
                    <a:gd name="T50" fmla="*/ 352 w 446"/>
                    <a:gd name="T51" fmla="*/ 19 h 31"/>
                    <a:gd name="T52" fmla="*/ 325 w 446"/>
                    <a:gd name="T53" fmla="*/ 21 h 31"/>
                    <a:gd name="T54" fmla="*/ 296 w 446"/>
                    <a:gd name="T55" fmla="*/ 23 h 31"/>
                    <a:gd name="T56" fmla="*/ 265 w 446"/>
                    <a:gd name="T57" fmla="*/ 25 h 31"/>
                    <a:gd name="T58" fmla="*/ 233 w 446"/>
                    <a:gd name="T59" fmla="*/ 27 h 31"/>
                    <a:gd name="T60" fmla="*/ 196 w 446"/>
                    <a:gd name="T61" fmla="*/ 27 h 31"/>
                    <a:gd name="T62" fmla="*/ 159 w 446"/>
                    <a:gd name="T63" fmla="*/ 29 h 31"/>
                    <a:gd name="T64" fmla="*/ 121 w 446"/>
                    <a:gd name="T65" fmla="*/ 29 h 31"/>
                    <a:gd name="T66" fmla="*/ 81 w 446"/>
                    <a:gd name="T67" fmla="*/ 31 h 31"/>
                    <a:gd name="T68" fmla="*/ 42 w 446"/>
                    <a:gd name="T69" fmla="*/ 31 h 31"/>
                    <a:gd name="T70" fmla="*/ 0 w 446"/>
                    <a:gd name="T71" fmla="*/ 31 h 31"/>
                    <a:gd name="T72" fmla="*/ 0 w 446"/>
                    <a:gd name="T7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6" h="31">
                      <a:moveTo>
                        <a:pt x="0" y="31"/>
                      </a:moveTo>
                      <a:lnTo>
                        <a:pt x="42" y="31"/>
                      </a:lnTo>
                      <a:lnTo>
                        <a:pt x="83" y="31"/>
                      </a:lnTo>
                      <a:lnTo>
                        <a:pt x="123" y="29"/>
                      </a:lnTo>
                      <a:lnTo>
                        <a:pt x="161" y="29"/>
                      </a:lnTo>
                      <a:lnTo>
                        <a:pt x="200" y="27"/>
                      </a:lnTo>
                      <a:lnTo>
                        <a:pt x="235" y="27"/>
                      </a:lnTo>
                      <a:lnTo>
                        <a:pt x="269" y="25"/>
                      </a:lnTo>
                      <a:lnTo>
                        <a:pt x="300" y="23"/>
                      </a:lnTo>
                      <a:lnTo>
                        <a:pt x="329" y="21"/>
                      </a:lnTo>
                      <a:lnTo>
                        <a:pt x="356" y="19"/>
                      </a:lnTo>
                      <a:lnTo>
                        <a:pt x="379" y="17"/>
                      </a:lnTo>
                      <a:lnTo>
                        <a:pt x="400" y="13"/>
                      </a:lnTo>
                      <a:lnTo>
                        <a:pt x="415" y="12"/>
                      </a:lnTo>
                      <a:lnTo>
                        <a:pt x="429" y="10"/>
                      </a:lnTo>
                      <a:lnTo>
                        <a:pt x="438" y="6"/>
                      </a:lnTo>
                      <a:lnTo>
                        <a:pt x="444" y="4"/>
                      </a:lnTo>
                      <a:lnTo>
                        <a:pt x="446" y="0"/>
                      </a:lnTo>
                      <a:lnTo>
                        <a:pt x="440" y="0"/>
                      </a:lnTo>
                      <a:lnTo>
                        <a:pt x="438" y="4"/>
                      </a:lnTo>
                      <a:lnTo>
                        <a:pt x="433" y="6"/>
                      </a:lnTo>
                      <a:lnTo>
                        <a:pt x="423" y="8"/>
                      </a:lnTo>
                      <a:lnTo>
                        <a:pt x="410" y="12"/>
                      </a:lnTo>
                      <a:lnTo>
                        <a:pt x="394" y="13"/>
                      </a:lnTo>
                      <a:lnTo>
                        <a:pt x="375" y="15"/>
                      </a:lnTo>
                      <a:lnTo>
                        <a:pt x="352" y="19"/>
                      </a:lnTo>
                      <a:lnTo>
                        <a:pt x="325" y="21"/>
                      </a:lnTo>
                      <a:lnTo>
                        <a:pt x="296" y="23"/>
                      </a:lnTo>
                      <a:lnTo>
                        <a:pt x="265" y="25"/>
                      </a:lnTo>
                      <a:lnTo>
                        <a:pt x="233" y="27"/>
                      </a:lnTo>
                      <a:lnTo>
                        <a:pt x="196" y="27"/>
                      </a:lnTo>
                      <a:lnTo>
                        <a:pt x="159" y="29"/>
                      </a:lnTo>
                      <a:lnTo>
                        <a:pt x="121" y="29"/>
                      </a:lnTo>
                      <a:lnTo>
                        <a:pt x="81" y="31"/>
                      </a:lnTo>
                      <a:lnTo>
                        <a:pt x="42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5" name="Freeform 984">
                  <a:extLst>
                    <a:ext uri="{FF2B5EF4-FFF2-40B4-BE49-F238E27FC236}">
                      <a16:creationId xmlns:a16="http://schemas.microsoft.com/office/drawing/2014/main" id="{9639EDD0-B5E0-4D1A-95D9-585FF4788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20" cy="15"/>
                </a:xfrm>
                <a:custGeom>
                  <a:avLst/>
                  <a:gdLst>
                    <a:gd name="T0" fmla="*/ 0 w 440"/>
                    <a:gd name="T1" fmla="*/ 31 h 31"/>
                    <a:gd name="T2" fmla="*/ 42 w 440"/>
                    <a:gd name="T3" fmla="*/ 31 h 31"/>
                    <a:gd name="T4" fmla="*/ 81 w 440"/>
                    <a:gd name="T5" fmla="*/ 31 h 31"/>
                    <a:gd name="T6" fmla="*/ 121 w 440"/>
                    <a:gd name="T7" fmla="*/ 29 h 31"/>
                    <a:gd name="T8" fmla="*/ 159 w 440"/>
                    <a:gd name="T9" fmla="*/ 29 h 31"/>
                    <a:gd name="T10" fmla="*/ 196 w 440"/>
                    <a:gd name="T11" fmla="*/ 27 h 31"/>
                    <a:gd name="T12" fmla="*/ 233 w 440"/>
                    <a:gd name="T13" fmla="*/ 27 h 31"/>
                    <a:gd name="T14" fmla="*/ 265 w 440"/>
                    <a:gd name="T15" fmla="*/ 25 h 31"/>
                    <a:gd name="T16" fmla="*/ 296 w 440"/>
                    <a:gd name="T17" fmla="*/ 23 h 31"/>
                    <a:gd name="T18" fmla="*/ 325 w 440"/>
                    <a:gd name="T19" fmla="*/ 21 h 31"/>
                    <a:gd name="T20" fmla="*/ 352 w 440"/>
                    <a:gd name="T21" fmla="*/ 19 h 31"/>
                    <a:gd name="T22" fmla="*/ 375 w 440"/>
                    <a:gd name="T23" fmla="*/ 15 h 31"/>
                    <a:gd name="T24" fmla="*/ 394 w 440"/>
                    <a:gd name="T25" fmla="*/ 13 h 31"/>
                    <a:gd name="T26" fmla="*/ 410 w 440"/>
                    <a:gd name="T27" fmla="*/ 12 h 31"/>
                    <a:gd name="T28" fmla="*/ 423 w 440"/>
                    <a:gd name="T29" fmla="*/ 8 h 31"/>
                    <a:gd name="T30" fmla="*/ 433 w 440"/>
                    <a:gd name="T31" fmla="*/ 6 h 31"/>
                    <a:gd name="T32" fmla="*/ 438 w 440"/>
                    <a:gd name="T33" fmla="*/ 4 h 31"/>
                    <a:gd name="T34" fmla="*/ 440 w 440"/>
                    <a:gd name="T35" fmla="*/ 0 h 31"/>
                    <a:gd name="T36" fmla="*/ 435 w 440"/>
                    <a:gd name="T37" fmla="*/ 0 h 31"/>
                    <a:gd name="T38" fmla="*/ 433 w 440"/>
                    <a:gd name="T39" fmla="*/ 4 h 31"/>
                    <a:gd name="T40" fmla="*/ 427 w 440"/>
                    <a:gd name="T41" fmla="*/ 6 h 31"/>
                    <a:gd name="T42" fmla="*/ 417 w 440"/>
                    <a:gd name="T43" fmla="*/ 8 h 31"/>
                    <a:gd name="T44" fmla="*/ 406 w 440"/>
                    <a:gd name="T45" fmla="*/ 12 h 31"/>
                    <a:gd name="T46" fmla="*/ 388 w 440"/>
                    <a:gd name="T47" fmla="*/ 13 h 31"/>
                    <a:gd name="T48" fmla="*/ 369 w 440"/>
                    <a:gd name="T49" fmla="*/ 15 h 31"/>
                    <a:gd name="T50" fmla="*/ 346 w 440"/>
                    <a:gd name="T51" fmla="*/ 19 h 31"/>
                    <a:gd name="T52" fmla="*/ 321 w 440"/>
                    <a:gd name="T53" fmla="*/ 21 h 31"/>
                    <a:gd name="T54" fmla="*/ 292 w 440"/>
                    <a:gd name="T55" fmla="*/ 23 h 31"/>
                    <a:gd name="T56" fmla="*/ 261 w 440"/>
                    <a:gd name="T57" fmla="*/ 25 h 31"/>
                    <a:gd name="T58" fmla="*/ 229 w 440"/>
                    <a:gd name="T59" fmla="*/ 25 h 31"/>
                    <a:gd name="T60" fmla="*/ 194 w 440"/>
                    <a:gd name="T61" fmla="*/ 27 h 31"/>
                    <a:gd name="T62" fmla="*/ 158 w 440"/>
                    <a:gd name="T63" fmla="*/ 29 h 31"/>
                    <a:gd name="T64" fmla="*/ 119 w 440"/>
                    <a:gd name="T65" fmla="*/ 29 h 31"/>
                    <a:gd name="T66" fmla="*/ 81 w 440"/>
                    <a:gd name="T67" fmla="*/ 29 h 31"/>
                    <a:gd name="T68" fmla="*/ 40 w 440"/>
                    <a:gd name="T69" fmla="*/ 31 h 31"/>
                    <a:gd name="T70" fmla="*/ 0 w 440"/>
                    <a:gd name="T71" fmla="*/ 31 h 31"/>
                    <a:gd name="T72" fmla="*/ 0 w 440"/>
                    <a:gd name="T7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0" h="31">
                      <a:moveTo>
                        <a:pt x="0" y="31"/>
                      </a:moveTo>
                      <a:lnTo>
                        <a:pt x="42" y="31"/>
                      </a:lnTo>
                      <a:lnTo>
                        <a:pt x="81" y="31"/>
                      </a:lnTo>
                      <a:lnTo>
                        <a:pt x="121" y="29"/>
                      </a:lnTo>
                      <a:lnTo>
                        <a:pt x="159" y="29"/>
                      </a:lnTo>
                      <a:lnTo>
                        <a:pt x="196" y="27"/>
                      </a:lnTo>
                      <a:lnTo>
                        <a:pt x="233" y="27"/>
                      </a:lnTo>
                      <a:lnTo>
                        <a:pt x="265" y="25"/>
                      </a:lnTo>
                      <a:lnTo>
                        <a:pt x="296" y="23"/>
                      </a:lnTo>
                      <a:lnTo>
                        <a:pt x="325" y="21"/>
                      </a:lnTo>
                      <a:lnTo>
                        <a:pt x="352" y="19"/>
                      </a:lnTo>
                      <a:lnTo>
                        <a:pt x="375" y="15"/>
                      </a:lnTo>
                      <a:lnTo>
                        <a:pt x="394" y="13"/>
                      </a:lnTo>
                      <a:lnTo>
                        <a:pt x="410" y="12"/>
                      </a:lnTo>
                      <a:lnTo>
                        <a:pt x="423" y="8"/>
                      </a:lnTo>
                      <a:lnTo>
                        <a:pt x="433" y="6"/>
                      </a:lnTo>
                      <a:lnTo>
                        <a:pt x="438" y="4"/>
                      </a:lnTo>
                      <a:lnTo>
                        <a:pt x="440" y="0"/>
                      </a:lnTo>
                      <a:lnTo>
                        <a:pt x="435" y="0"/>
                      </a:lnTo>
                      <a:lnTo>
                        <a:pt x="433" y="4"/>
                      </a:lnTo>
                      <a:lnTo>
                        <a:pt x="427" y="6"/>
                      </a:lnTo>
                      <a:lnTo>
                        <a:pt x="417" y="8"/>
                      </a:lnTo>
                      <a:lnTo>
                        <a:pt x="406" y="12"/>
                      </a:lnTo>
                      <a:lnTo>
                        <a:pt x="388" y="13"/>
                      </a:lnTo>
                      <a:lnTo>
                        <a:pt x="369" y="15"/>
                      </a:lnTo>
                      <a:lnTo>
                        <a:pt x="346" y="19"/>
                      </a:lnTo>
                      <a:lnTo>
                        <a:pt x="321" y="21"/>
                      </a:lnTo>
                      <a:lnTo>
                        <a:pt x="292" y="23"/>
                      </a:lnTo>
                      <a:lnTo>
                        <a:pt x="261" y="25"/>
                      </a:lnTo>
                      <a:lnTo>
                        <a:pt x="229" y="25"/>
                      </a:lnTo>
                      <a:lnTo>
                        <a:pt x="194" y="27"/>
                      </a:lnTo>
                      <a:lnTo>
                        <a:pt x="158" y="29"/>
                      </a:lnTo>
                      <a:lnTo>
                        <a:pt x="119" y="29"/>
                      </a:lnTo>
                      <a:lnTo>
                        <a:pt x="81" y="29"/>
                      </a:lnTo>
                      <a:lnTo>
                        <a:pt x="40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AFC1234-307A-4738-981B-FC1B68729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17" cy="15"/>
                </a:xfrm>
                <a:custGeom>
                  <a:avLst/>
                  <a:gdLst>
                    <a:gd name="T0" fmla="*/ 0 w 435"/>
                    <a:gd name="T1" fmla="*/ 31 h 31"/>
                    <a:gd name="T2" fmla="*/ 40 w 435"/>
                    <a:gd name="T3" fmla="*/ 31 h 31"/>
                    <a:gd name="T4" fmla="*/ 81 w 435"/>
                    <a:gd name="T5" fmla="*/ 29 h 31"/>
                    <a:gd name="T6" fmla="*/ 119 w 435"/>
                    <a:gd name="T7" fmla="*/ 29 h 31"/>
                    <a:gd name="T8" fmla="*/ 158 w 435"/>
                    <a:gd name="T9" fmla="*/ 29 h 31"/>
                    <a:gd name="T10" fmla="*/ 194 w 435"/>
                    <a:gd name="T11" fmla="*/ 27 h 31"/>
                    <a:gd name="T12" fmla="*/ 229 w 435"/>
                    <a:gd name="T13" fmla="*/ 25 h 31"/>
                    <a:gd name="T14" fmla="*/ 261 w 435"/>
                    <a:gd name="T15" fmla="*/ 25 h 31"/>
                    <a:gd name="T16" fmla="*/ 292 w 435"/>
                    <a:gd name="T17" fmla="*/ 23 h 31"/>
                    <a:gd name="T18" fmla="*/ 321 w 435"/>
                    <a:gd name="T19" fmla="*/ 21 h 31"/>
                    <a:gd name="T20" fmla="*/ 346 w 435"/>
                    <a:gd name="T21" fmla="*/ 19 h 31"/>
                    <a:gd name="T22" fmla="*/ 369 w 435"/>
                    <a:gd name="T23" fmla="*/ 15 h 31"/>
                    <a:gd name="T24" fmla="*/ 388 w 435"/>
                    <a:gd name="T25" fmla="*/ 13 h 31"/>
                    <a:gd name="T26" fmla="*/ 406 w 435"/>
                    <a:gd name="T27" fmla="*/ 12 h 31"/>
                    <a:gd name="T28" fmla="*/ 417 w 435"/>
                    <a:gd name="T29" fmla="*/ 8 h 31"/>
                    <a:gd name="T30" fmla="*/ 427 w 435"/>
                    <a:gd name="T31" fmla="*/ 6 h 31"/>
                    <a:gd name="T32" fmla="*/ 433 w 435"/>
                    <a:gd name="T33" fmla="*/ 4 h 31"/>
                    <a:gd name="T34" fmla="*/ 435 w 435"/>
                    <a:gd name="T35" fmla="*/ 0 h 31"/>
                    <a:gd name="T36" fmla="*/ 429 w 435"/>
                    <a:gd name="T37" fmla="*/ 0 h 31"/>
                    <a:gd name="T38" fmla="*/ 427 w 435"/>
                    <a:gd name="T39" fmla="*/ 4 h 31"/>
                    <a:gd name="T40" fmla="*/ 421 w 435"/>
                    <a:gd name="T41" fmla="*/ 6 h 31"/>
                    <a:gd name="T42" fmla="*/ 411 w 435"/>
                    <a:gd name="T43" fmla="*/ 8 h 31"/>
                    <a:gd name="T44" fmla="*/ 400 w 435"/>
                    <a:gd name="T45" fmla="*/ 12 h 31"/>
                    <a:gd name="T46" fmla="*/ 385 w 435"/>
                    <a:gd name="T47" fmla="*/ 13 h 31"/>
                    <a:gd name="T48" fmla="*/ 365 w 435"/>
                    <a:gd name="T49" fmla="*/ 15 h 31"/>
                    <a:gd name="T50" fmla="*/ 342 w 435"/>
                    <a:gd name="T51" fmla="*/ 17 h 31"/>
                    <a:gd name="T52" fmla="*/ 317 w 435"/>
                    <a:gd name="T53" fmla="*/ 19 h 31"/>
                    <a:gd name="T54" fmla="*/ 288 w 435"/>
                    <a:gd name="T55" fmla="*/ 21 h 31"/>
                    <a:gd name="T56" fmla="*/ 258 w 435"/>
                    <a:gd name="T57" fmla="*/ 23 h 31"/>
                    <a:gd name="T58" fmla="*/ 227 w 435"/>
                    <a:gd name="T59" fmla="*/ 25 h 31"/>
                    <a:gd name="T60" fmla="*/ 192 w 435"/>
                    <a:gd name="T61" fmla="*/ 27 h 31"/>
                    <a:gd name="T62" fmla="*/ 156 w 435"/>
                    <a:gd name="T63" fmla="*/ 27 h 31"/>
                    <a:gd name="T64" fmla="*/ 117 w 435"/>
                    <a:gd name="T65" fmla="*/ 29 h 31"/>
                    <a:gd name="T66" fmla="*/ 79 w 435"/>
                    <a:gd name="T67" fmla="*/ 29 h 31"/>
                    <a:gd name="T68" fmla="*/ 40 w 435"/>
                    <a:gd name="T69" fmla="*/ 29 h 31"/>
                    <a:gd name="T70" fmla="*/ 0 w 435"/>
                    <a:gd name="T71" fmla="*/ 29 h 31"/>
                    <a:gd name="T72" fmla="*/ 0 w 435"/>
                    <a:gd name="T7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5" h="31">
                      <a:moveTo>
                        <a:pt x="0" y="31"/>
                      </a:moveTo>
                      <a:lnTo>
                        <a:pt x="40" y="31"/>
                      </a:lnTo>
                      <a:lnTo>
                        <a:pt x="81" y="29"/>
                      </a:lnTo>
                      <a:lnTo>
                        <a:pt x="119" y="29"/>
                      </a:lnTo>
                      <a:lnTo>
                        <a:pt x="158" y="29"/>
                      </a:lnTo>
                      <a:lnTo>
                        <a:pt x="194" y="27"/>
                      </a:lnTo>
                      <a:lnTo>
                        <a:pt x="229" y="25"/>
                      </a:lnTo>
                      <a:lnTo>
                        <a:pt x="261" y="25"/>
                      </a:lnTo>
                      <a:lnTo>
                        <a:pt x="292" y="23"/>
                      </a:lnTo>
                      <a:lnTo>
                        <a:pt x="321" y="21"/>
                      </a:lnTo>
                      <a:lnTo>
                        <a:pt x="346" y="19"/>
                      </a:lnTo>
                      <a:lnTo>
                        <a:pt x="369" y="15"/>
                      </a:lnTo>
                      <a:lnTo>
                        <a:pt x="388" y="13"/>
                      </a:lnTo>
                      <a:lnTo>
                        <a:pt x="406" y="12"/>
                      </a:lnTo>
                      <a:lnTo>
                        <a:pt x="417" y="8"/>
                      </a:lnTo>
                      <a:lnTo>
                        <a:pt x="427" y="6"/>
                      </a:lnTo>
                      <a:lnTo>
                        <a:pt x="433" y="4"/>
                      </a:lnTo>
                      <a:lnTo>
                        <a:pt x="435" y="0"/>
                      </a:lnTo>
                      <a:lnTo>
                        <a:pt x="429" y="0"/>
                      </a:lnTo>
                      <a:lnTo>
                        <a:pt x="427" y="4"/>
                      </a:lnTo>
                      <a:lnTo>
                        <a:pt x="421" y="6"/>
                      </a:lnTo>
                      <a:lnTo>
                        <a:pt x="411" y="8"/>
                      </a:lnTo>
                      <a:lnTo>
                        <a:pt x="400" y="12"/>
                      </a:lnTo>
                      <a:lnTo>
                        <a:pt x="385" y="13"/>
                      </a:lnTo>
                      <a:lnTo>
                        <a:pt x="365" y="15"/>
                      </a:lnTo>
                      <a:lnTo>
                        <a:pt x="342" y="17"/>
                      </a:lnTo>
                      <a:lnTo>
                        <a:pt x="317" y="19"/>
                      </a:lnTo>
                      <a:lnTo>
                        <a:pt x="288" y="21"/>
                      </a:lnTo>
                      <a:lnTo>
                        <a:pt x="258" y="23"/>
                      </a:lnTo>
                      <a:lnTo>
                        <a:pt x="227" y="25"/>
                      </a:lnTo>
                      <a:lnTo>
                        <a:pt x="192" y="27"/>
                      </a:lnTo>
                      <a:lnTo>
                        <a:pt x="156" y="27"/>
                      </a:lnTo>
                      <a:lnTo>
                        <a:pt x="117" y="29"/>
                      </a:lnTo>
                      <a:lnTo>
                        <a:pt x="79" y="29"/>
                      </a:lnTo>
                      <a:lnTo>
                        <a:pt x="40" y="29"/>
                      </a:lnTo>
                      <a:lnTo>
                        <a:pt x="0" y="2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6B6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00E26581-8DB4-4029-B796-FFC095F2F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14" cy="14"/>
                </a:xfrm>
                <a:custGeom>
                  <a:avLst/>
                  <a:gdLst>
                    <a:gd name="T0" fmla="*/ 0 w 429"/>
                    <a:gd name="T1" fmla="*/ 29 h 29"/>
                    <a:gd name="T2" fmla="*/ 40 w 429"/>
                    <a:gd name="T3" fmla="*/ 29 h 29"/>
                    <a:gd name="T4" fmla="*/ 79 w 429"/>
                    <a:gd name="T5" fmla="*/ 29 h 29"/>
                    <a:gd name="T6" fmla="*/ 117 w 429"/>
                    <a:gd name="T7" fmla="*/ 29 h 29"/>
                    <a:gd name="T8" fmla="*/ 156 w 429"/>
                    <a:gd name="T9" fmla="*/ 27 h 29"/>
                    <a:gd name="T10" fmla="*/ 192 w 429"/>
                    <a:gd name="T11" fmla="*/ 27 h 29"/>
                    <a:gd name="T12" fmla="*/ 227 w 429"/>
                    <a:gd name="T13" fmla="*/ 25 h 29"/>
                    <a:gd name="T14" fmla="*/ 258 w 429"/>
                    <a:gd name="T15" fmla="*/ 23 h 29"/>
                    <a:gd name="T16" fmla="*/ 288 w 429"/>
                    <a:gd name="T17" fmla="*/ 21 h 29"/>
                    <a:gd name="T18" fmla="*/ 317 w 429"/>
                    <a:gd name="T19" fmla="*/ 19 h 29"/>
                    <a:gd name="T20" fmla="*/ 342 w 429"/>
                    <a:gd name="T21" fmla="*/ 17 h 29"/>
                    <a:gd name="T22" fmla="*/ 365 w 429"/>
                    <a:gd name="T23" fmla="*/ 15 h 29"/>
                    <a:gd name="T24" fmla="*/ 385 w 429"/>
                    <a:gd name="T25" fmla="*/ 13 h 29"/>
                    <a:gd name="T26" fmla="*/ 400 w 429"/>
                    <a:gd name="T27" fmla="*/ 12 h 29"/>
                    <a:gd name="T28" fmla="*/ 411 w 429"/>
                    <a:gd name="T29" fmla="*/ 8 h 29"/>
                    <a:gd name="T30" fmla="*/ 421 w 429"/>
                    <a:gd name="T31" fmla="*/ 6 h 29"/>
                    <a:gd name="T32" fmla="*/ 427 w 429"/>
                    <a:gd name="T33" fmla="*/ 4 h 29"/>
                    <a:gd name="T34" fmla="*/ 429 w 429"/>
                    <a:gd name="T35" fmla="*/ 0 h 29"/>
                    <a:gd name="T36" fmla="*/ 423 w 429"/>
                    <a:gd name="T37" fmla="*/ 0 h 29"/>
                    <a:gd name="T38" fmla="*/ 421 w 429"/>
                    <a:gd name="T39" fmla="*/ 4 h 29"/>
                    <a:gd name="T40" fmla="*/ 415 w 429"/>
                    <a:gd name="T41" fmla="*/ 6 h 29"/>
                    <a:gd name="T42" fmla="*/ 406 w 429"/>
                    <a:gd name="T43" fmla="*/ 8 h 29"/>
                    <a:gd name="T44" fmla="*/ 394 w 429"/>
                    <a:gd name="T45" fmla="*/ 12 h 29"/>
                    <a:gd name="T46" fmla="*/ 379 w 429"/>
                    <a:gd name="T47" fmla="*/ 13 h 29"/>
                    <a:gd name="T48" fmla="*/ 360 w 429"/>
                    <a:gd name="T49" fmla="*/ 15 h 29"/>
                    <a:gd name="T50" fmla="*/ 338 w 429"/>
                    <a:gd name="T51" fmla="*/ 17 h 29"/>
                    <a:gd name="T52" fmla="*/ 313 w 429"/>
                    <a:gd name="T53" fmla="*/ 19 h 29"/>
                    <a:gd name="T54" fmla="*/ 285 w 429"/>
                    <a:gd name="T55" fmla="*/ 21 h 29"/>
                    <a:gd name="T56" fmla="*/ 256 w 429"/>
                    <a:gd name="T57" fmla="*/ 23 h 29"/>
                    <a:gd name="T58" fmla="*/ 223 w 429"/>
                    <a:gd name="T59" fmla="*/ 25 h 29"/>
                    <a:gd name="T60" fmla="*/ 188 w 429"/>
                    <a:gd name="T61" fmla="*/ 27 h 29"/>
                    <a:gd name="T62" fmla="*/ 154 w 429"/>
                    <a:gd name="T63" fmla="*/ 27 h 29"/>
                    <a:gd name="T64" fmla="*/ 115 w 429"/>
                    <a:gd name="T65" fmla="*/ 29 h 29"/>
                    <a:gd name="T66" fmla="*/ 79 w 429"/>
                    <a:gd name="T67" fmla="*/ 29 h 29"/>
                    <a:gd name="T68" fmla="*/ 40 w 429"/>
                    <a:gd name="T69" fmla="*/ 29 h 29"/>
                    <a:gd name="T70" fmla="*/ 0 w 429"/>
                    <a:gd name="T71" fmla="*/ 29 h 29"/>
                    <a:gd name="T72" fmla="*/ 0 w 429"/>
                    <a:gd name="T7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9" h="29">
                      <a:moveTo>
                        <a:pt x="0" y="29"/>
                      </a:moveTo>
                      <a:lnTo>
                        <a:pt x="40" y="29"/>
                      </a:lnTo>
                      <a:lnTo>
                        <a:pt x="79" y="29"/>
                      </a:lnTo>
                      <a:lnTo>
                        <a:pt x="117" y="29"/>
                      </a:lnTo>
                      <a:lnTo>
                        <a:pt x="156" y="27"/>
                      </a:lnTo>
                      <a:lnTo>
                        <a:pt x="192" y="27"/>
                      </a:lnTo>
                      <a:lnTo>
                        <a:pt x="227" y="25"/>
                      </a:lnTo>
                      <a:lnTo>
                        <a:pt x="258" y="23"/>
                      </a:lnTo>
                      <a:lnTo>
                        <a:pt x="288" y="21"/>
                      </a:lnTo>
                      <a:lnTo>
                        <a:pt x="317" y="19"/>
                      </a:lnTo>
                      <a:lnTo>
                        <a:pt x="342" y="17"/>
                      </a:lnTo>
                      <a:lnTo>
                        <a:pt x="365" y="15"/>
                      </a:lnTo>
                      <a:lnTo>
                        <a:pt x="385" y="13"/>
                      </a:lnTo>
                      <a:lnTo>
                        <a:pt x="400" y="12"/>
                      </a:lnTo>
                      <a:lnTo>
                        <a:pt x="411" y="8"/>
                      </a:lnTo>
                      <a:lnTo>
                        <a:pt x="421" y="6"/>
                      </a:lnTo>
                      <a:lnTo>
                        <a:pt x="427" y="4"/>
                      </a:lnTo>
                      <a:lnTo>
                        <a:pt x="429" y="0"/>
                      </a:lnTo>
                      <a:lnTo>
                        <a:pt x="423" y="0"/>
                      </a:lnTo>
                      <a:lnTo>
                        <a:pt x="421" y="4"/>
                      </a:lnTo>
                      <a:lnTo>
                        <a:pt x="415" y="6"/>
                      </a:lnTo>
                      <a:lnTo>
                        <a:pt x="406" y="8"/>
                      </a:lnTo>
                      <a:lnTo>
                        <a:pt x="394" y="12"/>
                      </a:lnTo>
                      <a:lnTo>
                        <a:pt x="379" y="13"/>
                      </a:lnTo>
                      <a:lnTo>
                        <a:pt x="360" y="15"/>
                      </a:lnTo>
                      <a:lnTo>
                        <a:pt x="338" y="17"/>
                      </a:lnTo>
                      <a:lnTo>
                        <a:pt x="313" y="19"/>
                      </a:lnTo>
                      <a:lnTo>
                        <a:pt x="285" y="21"/>
                      </a:lnTo>
                      <a:lnTo>
                        <a:pt x="256" y="23"/>
                      </a:lnTo>
                      <a:lnTo>
                        <a:pt x="223" y="25"/>
                      </a:lnTo>
                      <a:lnTo>
                        <a:pt x="188" y="27"/>
                      </a:lnTo>
                      <a:lnTo>
                        <a:pt x="154" y="27"/>
                      </a:lnTo>
                      <a:lnTo>
                        <a:pt x="115" y="29"/>
                      </a:lnTo>
                      <a:lnTo>
                        <a:pt x="79" y="29"/>
                      </a:lnTo>
                      <a:lnTo>
                        <a:pt x="40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56504DCA-BF39-478A-A77A-858F9AC98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12" cy="14"/>
                </a:xfrm>
                <a:custGeom>
                  <a:avLst/>
                  <a:gdLst>
                    <a:gd name="T0" fmla="*/ 0 w 423"/>
                    <a:gd name="T1" fmla="*/ 29 h 29"/>
                    <a:gd name="T2" fmla="*/ 40 w 423"/>
                    <a:gd name="T3" fmla="*/ 29 h 29"/>
                    <a:gd name="T4" fmla="*/ 79 w 423"/>
                    <a:gd name="T5" fmla="*/ 29 h 29"/>
                    <a:gd name="T6" fmla="*/ 115 w 423"/>
                    <a:gd name="T7" fmla="*/ 29 h 29"/>
                    <a:gd name="T8" fmla="*/ 154 w 423"/>
                    <a:gd name="T9" fmla="*/ 27 h 29"/>
                    <a:gd name="T10" fmla="*/ 188 w 423"/>
                    <a:gd name="T11" fmla="*/ 27 h 29"/>
                    <a:gd name="T12" fmla="*/ 223 w 423"/>
                    <a:gd name="T13" fmla="*/ 25 h 29"/>
                    <a:gd name="T14" fmla="*/ 256 w 423"/>
                    <a:gd name="T15" fmla="*/ 23 h 29"/>
                    <a:gd name="T16" fmla="*/ 285 w 423"/>
                    <a:gd name="T17" fmla="*/ 21 h 29"/>
                    <a:gd name="T18" fmla="*/ 313 w 423"/>
                    <a:gd name="T19" fmla="*/ 19 h 29"/>
                    <a:gd name="T20" fmla="*/ 338 w 423"/>
                    <a:gd name="T21" fmla="*/ 17 h 29"/>
                    <a:gd name="T22" fmla="*/ 360 w 423"/>
                    <a:gd name="T23" fmla="*/ 15 h 29"/>
                    <a:gd name="T24" fmla="*/ 379 w 423"/>
                    <a:gd name="T25" fmla="*/ 13 h 29"/>
                    <a:gd name="T26" fmla="*/ 394 w 423"/>
                    <a:gd name="T27" fmla="*/ 12 h 29"/>
                    <a:gd name="T28" fmla="*/ 406 w 423"/>
                    <a:gd name="T29" fmla="*/ 8 h 29"/>
                    <a:gd name="T30" fmla="*/ 415 w 423"/>
                    <a:gd name="T31" fmla="*/ 6 h 29"/>
                    <a:gd name="T32" fmla="*/ 421 w 423"/>
                    <a:gd name="T33" fmla="*/ 4 h 29"/>
                    <a:gd name="T34" fmla="*/ 423 w 423"/>
                    <a:gd name="T35" fmla="*/ 0 h 29"/>
                    <a:gd name="T36" fmla="*/ 417 w 423"/>
                    <a:gd name="T37" fmla="*/ 0 h 29"/>
                    <a:gd name="T38" fmla="*/ 415 w 423"/>
                    <a:gd name="T39" fmla="*/ 4 h 29"/>
                    <a:gd name="T40" fmla="*/ 410 w 423"/>
                    <a:gd name="T41" fmla="*/ 6 h 29"/>
                    <a:gd name="T42" fmla="*/ 402 w 423"/>
                    <a:gd name="T43" fmla="*/ 8 h 29"/>
                    <a:gd name="T44" fmla="*/ 388 w 423"/>
                    <a:gd name="T45" fmla="*/ 12 h 29"/>
                    <a:gd name="T46" fmla="*/ 373 w 423"/>
                    <a:gd name="T47" fmla="*/ 13 h 29"/>
                    <a:gd name="T48" fmla="*/ 354 w 423"/>
                    <a:gd name="T49" fmla="*/ 15 h 29"/>
                    <a:gd name="T50" fmla="*/ 333 w 423"/>
                    <a:gd name="T51" fmla="*/ 17 h 29"/>
                    <a:gd name="T52" fmla="*/ 308 w 423"/>
                    <a:gd name="T53" fmla="*/ 19 h 29"/>
                    <a:gd name="T54" fmla="*/ 281 w 423"/>
                    <a:gd name="T55" fmla="*/ 21 h 29"/>
                    <a:gd name="T56" fmla="*/ 252 w 423"/>
                    <a:gd name="T57" fmla="*/ 23 h 29"/>
                    <a:gd name="T58" fmla="*/ 219 w 423"/>
                    <a:gd name="T59" fmla="*/ 25 h 29"/>
                    <a:gd name="T60" fmla="*/ 186 w 423"/>
                    <a:gd name="T61" fmla="*/ 25 h 29"/>
                    <a:gd name="T62" fmla="*/ 152 w 423"/>
                    <a:gd name="T63" fmla="*/ 27 h 29"/>
                    <a:gd name="T64" fmla="*/ 115 w 423"/>
                    <a:gd name="T65" fmla="*/ 27 h 29"/>
                    <a:gd name="T66" fmla="*/ 77 w 423"/>
                    <a:gd name="T67" fmla="*/ 29 h 29"/>
                    <a:gd name="T68" fmla="*/ 38 w 423"/>
                    <a:gd name="T69" fmla="*/ 29 h 29"/>
                    <a:gd name="T70" fmla="*/ 0 w 423"/>
                    <a:gd name="T71" fmla="*/ 29 h 29"/>
                    <a:gd name="T72" fmla="*/ 0 w 423"/>
                    <a:gd name="T7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3" h="29">
                      <a:moveTo>
                        <a:pt x="0" y="29"/>
                      </a:moveTo>
                      <a:lnTo>
                        <a:pt x="40" y="29"/>
                      </a:lnTo>
                      <a:lnTo>
                        <a:pt x="79" y="29"/>
                      </a:lnTo>
                      <a:lnTo>
                        <a:pt x="115" y="29"/>
                      </a:lnTo>
                      <a:lnTo>
                        <a:pt x="154" y="27"/>
                      </a:lnTo>
                      <a:lnTo>
                        <a:pt x="188" y="27"/>
                      </a:lnTo>
                      <a:lnTo>
                        <a:pt x="223" y="25"/>
                      </a:lnTo>
                      <a:lnTo>
                        <a:pt x="256" y="23"/>
                      </a:lnTo>
                      <a:lnTo>
                        <a:pt x="285" y="21"/>
                      </a:lnTo>
                      <a:lnTo>
                        <a:pt x="313" y="19"/>
                      </a:lnTo>
                      <a:lnTo>
                        <a:pt x="338" y="17"/>
                      </a:lnTo>
                      <a:lnTo>
                        <a:pt x="360" y="15"/>
                      </a:lnTo>
                      <a:lnTo>
                        <a:pt x="379" y="13"/>
                      </a:lnTo>
                      <a:lnTo>
                        <a:pt x="394" y="12"/>
                      </a:lnTo>
                      <a:lnTo>
                        <a:pt x="406" y="8"/>
                      </a:lnTo>
                      <a:lnTo>
                        <a:pt x="415" y="6"/>
                      </a:lnTo>
                      <a:lnTo>
                        <a:pt x="421" y="4"/>
                      </a:lnTo>
                      <a:lnTo>
                        <a:pt x="423" y="0"/>
                      </a:lnTo>
                      <a:lnTo>
                        <a:pt x="417" y="0"/>
                      </a:lnTo>
                      <a:lnTo>
                        <a:pt x="415" y="4"/>
                      </a:lnTo>
                      <a:lnTo>
                        <a:pt x="410" y="6"/>
                      </a:lnTo>
                      <a:lnTo>
                        <a:pt x="402" y="8"/>
                      </a:lnTo>
                      <a:lnTo>
                        <a:pt x="388" y="12"/>
                      </a:lnTo>
                      <a:lnTo>
                        <a:pt x="373" y="13"/>
                      </a:lnTo>
                      <a:lnTo>
                        <a:pt x="354" y="15"/>
                      </a:lnTo>
                      <a:lnTo>
                        <a:pt x="333" y="17"/>
                      </a:lnTo>
                      <a:lnTo>
                        <a:pt x="308" y="19"/>
                      </a:lnTo>
                      <a:lnTo>
                        <a:pt x="281" y="21"/>
                      </a:lnTo>
                      <a:lnTo>
                        <a:pt x="252" y="23"/>
                      </a:lnTo>
                      <a:lnTo>
                        <a:pt x="219" y="25"/>
                      </a:lnTo>
                      <a:lnTo>
                        <a:pt x="186" y="25"/>
                      </a:lnTo>
                      <a:lnTo>
                        <a:pt x="152" y="27"/>
                      </a:lnTo>
                      <a:lnTo>
                        <a:pt x="115" y="27"/>
                      </a:lnTo>
                      <a:lnTo>
                        <a:pt x="77" y="29"/>
                      </a:lnTo>
                      <a:lnTo>
                        <a:pt x="38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B4B4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058AD406-C457-4BC2-BCF7-D7406CAFA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09" cy="14"/>
                </a:xfrm>
                <a:custGeom>
                  <a:avLst/>
                  <a:gdLst>
                    <a:gd name="T0" fmla="*/ 0 w 417"/>
                    <a:gd name="T1" fmla="*/ 29 h 29"/>
                    <a:gd name="T2" fmla="*/ 38 w 417"/>
                    <a:gd name="T3" fmla="*/ 29 h 29"/>
                    <a:gd name="T4" fmla="*/ 77 w 417"/>
                    <a:gd name="T5" fmla="*/ 29 h 29"/>
                    <a:gd name="T6" fmla="*/ 115 w 417"/>
                    <a:gd name="T7" fmla="*/ 27 h 29"/>
                    <a:gd name="T8" fmla="*/ 152 w 417"/>
                    <a:gd name="T9" fmla="*/ 27 h 29"/>
                    <a:gd name="T10" fmla="*/ 186 w 417"/>
                    <a:gd name="T11" fmla="*/ 25 h 29"/>
                    <a:gd name="T12" fmla="*/ 219 w 417"/>
                    <a:gd name="T13" fmla="*/ 25 h 29"/>
                    <a:gd name="T14" fmla="*/ 252 w 417"/>
                    <a:gd name="T15" fmla="*/ 23 h 29"/>
                    <a:gd name="T16" fmla="*/ 281 w 417"/>
                    <a:gd name="T17" fmla="*/ 21 h 29"/>
                    <a:gd name="T18" fmla="*/ 308 w 417"/>
                    <a:gd name="T19" fmla="*/ 19 h 29"/>
                    <a:gd name="T20" fmla="*/ 333 w 417"/>
                    <a:gd name="T21" fmla="*/ 17 h 29"/>
                    <a:gd name="T22" fmla="*/ 354 w 417"/>
                    <a:gd name="T23" fmla="*/ 15 h 29"/>
                    <a:gd name="T24" fmla="*/ 373 w 417"/>
                    <a:gd name="T25" fmla="*/ 13 h 29"/>
                    <a:gd name="T26" fmla="*/ 388 w 417"/>
                    <a:gd name="T27" fmla="*/ 12 h 29"/>
                    <a:gd name="T28" fmla="*/ 402 w 417"/>
                    <a:gd name="T29" fmla="*/ 8 h 29"/>
                    <a:gd name="T30" fmla="*/ 410 w 417"/>
                    <a:gd name="T31" fmla="*/ 6 h 29"/>
                    <a:gd name="T32" fmla="*/ 415 w 417"/>
                    <a:gd name="T33" fmla="*/ 4 h 29"/>
                    <a:gd name="T34" fmla="*/ 417 w 417"/>
                    <a:gd name="T35" fmla="*/ 0 h 29"/>
                    <a:gd name="T36" fmla="*/ 411 w 417"/>
                    <a:gd name="T37" fmla="*/ 0 h 29"/>
                    <a:gd name="T38" fmla="*/ 410 w 417"/>
                    <a:gd name="T39" fmla="*/ 4 h 29"/>
                    <a:gd name="T40" fmla="*/ 404 w 417"/>
                    <a:gd name="T41" fmla="*/ 6 h 29"/>
                    <a:gd name="T42" fmla="*/ 396 w 417"/>
                    <a:gd name="T43" fmla="*/ 8 h 29"/>
                    <a:gd name="T44" fmla="*/ 383 w 417"/>
                    <a:gd name="T45" fmla="*/ 10 h 29"/>
                    <a:gd name="T46" fmla="*/ 367 w 417"/>
                    <a:gd name="T47" fmla="*/ 13 h 29"/>
                    <a:gd name="T48" fmla="*/ 350 w 417"/>
                    <a:gd name="T49" fmla="*/ 15 h 29"/>
                    <a:gd name="T50" fmla="*/ 329 w 417"/>
                    <a:gd name="T51" fmla="*/ 17 h 29"/>
                    <a:gd name="T52" fmla="*/ 304 w 417"/>
                    <a:gd name="T53" fmla="*/ 19 h 29"/>
                    <a:gd name="T54" fmla="*/ 277 w 417"/>
                    <a:gd name="T55" fmla="*/ 21 h 29"/>
                    <a:gd name="T56" fmla="*/ 248 w 417"/>
                    <a:gd name="T57" fmla="*/ 23 h 29"/>
                    <a:gd name="T58" fmla="*/ 217 w 417"/>
                    <a:gd name="T59" fmla="*/ 25 h 29"/>
                    <a:gd name="T60" fmla="*/ 184 w 417"/>
                    <a:gd name="T61" fmla="*/ 25 h 29"/>
                    <a:gd name="T62" fmla="*/ 150 w 417"/>
                    <a:gd name="T63" fmla="*/ 27 h 29"/>
                    <a:gd name="T64" fmla="*/ 113 w 417"/>
                    <a:gd name="T65" fmla="*/ 27 h 29"/>
                    <a:gd name="T66" fmla="*/ 77 w 417"/>
                    <a:gd name="T67" fmla="*/ 29 h 29"/>
                    <a:gd name="T68" fmla="*/ 38 w 417"/>
                    <a:gd name="T69" fmla="*/ 29 h 29"/>
                    <a:gd name="T70" fmla="*/ 0 w 417"/>
                    <a:gd name="T71" fmla="*/ 29 h 29"/>
                    <a:gd name="T72" fmla="*/ 0 w 417"/>
                    <a:gd name="T7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17" h="29">
                      <a:moveTo>
                        <a:pt x="0" y="29"/>
                      </a:moveTo>
                      <a:lnTo>
                        <a:pt x="38" y="29"/>
                      </a:lnTo>
                      <a:lnTo>
                        <a:pt x="77" y="29"/>
                      </a:lnTo>
                      <a:lnTo>
                        <a:pt x="115" y="27"/>
                      </a:lnTo>
                      <a:lnTo>
                        <a:pt x="152" y="27"/>
                      </a:lnTo>
                      <a:lnTo>
                        <a:pt x="186" y="25"/>
                      </a:lnTo>
                      <a:lnTo>
                        <a:pt x="219" y="25"/>
                      </a:lnTo>
                      <a:lnTo>
                        <a:pt x="252" y="23"/>
                      </a:lnTo>
                      <a:lnTo>
                        <a:pt x="281" y="21"/>
                      </a:lnTo>
                      <a:lnTo>
                        <a:pt x="308" y="19"/>
                      </a:lnTo>
                      <a:lnTo>
                        <a:pt x="333" y="17"/>
                      </a:lnTo>
                      <a:lnTo>
                        <a:pt x="354" y="15"/>
                      </a:lnTo>
                      <a:lnTo>
                        <a:pt x="373" y="13"/>
                      </a:lnTo>
                      <a:lnTo>
                        <a:pt x="388" y="12"/>
                      </a:lnTo>
                      <a:lnTo>
                        <a:pt x="402" y="8"/>
                      </a:lnTo>
                      <a:lnTo>
                        <a:pt x="410" y="6"/>
                      </a:lnTo>
                      <a:lnTo>
                        <a:pt x="415" y="4"/>
                      </a:lnTo>
                      <a:lnTo>
                        <a:pt x="417" y="0"/>
                      </a:lnTo>
                      <a:lnTo>
                        <a:pt x="411" y="0"/>
                      </a:lnTo>
                      <a:lnTo>
                        <a:pt x="410" y="4"/>
                      </a:lnTo>
                      <a:lnTo>
                        <a:pt x="404" y="6"/>
                      </a:lnTo>
                      <a:lnTo>
                        <a:pt x="396" y="8"/>
                      </a:lnTo>
                      <a:lnTo>
                        <a:pt x="383" y="10"/>
                      </a:lnTo>
                      <a:lnTo>
                        <a:pt x="367" y="13"/>
                      </a:lnTo>
                      <a:lnTo>
                        <a:pt x="350" y="15"/>
                      </a:lnTo>
                      <a:lnTo>
                        <a:pt x="329" y="17"/>
                      </a:lnTo>
                      <a:lnTo>
                        <a:pt x="304" y="19"/>
                      </a:lnTo>
                      <a:lnTo>
                        <a:pt x="277" y="21"/>
                      </a:lnTo>
                      <a:lnTo>
                        <a:pt x="248" y="23"/>
                      </a:lnTo>
                      <a:lnTo>
                        <a:pt x="217" y="25"/>
                      </a:lnTo>
                      <a:lnTo>
                        <a:pt x="184" y="25"/>
                      </a:lnTo>
                      <a:lnTo>
                        <a:pt x="150" y="27"/>
                      </a:lnTo>
                      <a:lnTo>
                        <a:pt x="113" y="27"/>
                      </a:lnTo>
                      <a:lnTo>
                        <a:pt x="77" y="29"/>
                      </a:lnTo>
                      <a:lnTo>
                        <a:pt x="38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0" name="Freeform 989">
                  <a:extLst>
                    <a:ext uri="{FF2B5EF4-FFF2-40B4-BE49-F238E27FC236}">
                      <a16:creationId xmlns:a16="http://schemas.microsoft.com/office/drawing/2014/main" id="{53262E3A-5666-4890-BFF9-21115E5D6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06" cy="14"/>
                </a:xfrm>
                <a:custGeom>
                  <a:avLst/>
                  <a:gdLst>
                    <a:gd name="T0" fmla="*/ 0 w 411"/>
                    <a:gd name="T1" fmla="*/ 29 h 29"/>
                    <a:gd name="T2" fmla="*/ 38 w 411"/>
                    <a:gd name="T3" fmla="*/ 29 h 29"/>
                    <a:gd name="T4" fmla="*/ 77 w 411"/>
                    <a:gd name="T5" fmla="*/ 29 h 29"/>
                    <a:gd name="T6" fmla="*/ 113 w 411"/>
                    <a:gd name="T7" fmla="*/ 27 h 29"/>
                    <a:gd name="T8" fmla="*/ 150 w 411"/>
                    <a:gd name="T9" fmla="*/ 27 h 29"/>
                    <a:gd name="T10" fmla="*/ 184 w 411"/>
                    <a:gd name="T11" fmla="*/ 25 h 29"/>
                    <a:gd name="T12" fmla="*/ 217 w 411"/>
                    <a:gd name="T13" fmla="*/ 25 h 29"/>
                    <a:gd name="T14" fmla="*/ 248 w 411"/>
                    <a:gd name="T15" fmla="*/ 23 h 29"/>
                    <a:gd name="T16" fmla="*/ 277 w 411"/>
                    <a:gd name="T17" fmla="*/ 21 h 29"/>
                    <a:gd name="T18" fmla="*/ 304 w 411"/>
                    <a:gd name="T19" fmla="*/ 19 h 29"/>
                    <a:gd name="T20" fmla="*/ 329 w 411"/>
                    <a:gd name="T21" fmla="*/ 17 h 29"/>
                    <a:gd name="T22" fmla="*/ 350 w 411"/>
                    <a:gd name="T23" fmla="*/ 15 h 29"/>
                    <a:gd name="T24" fmla="*/ 367 w 411"/>
                    <a:gd name="T25" fmla="*/ 13 h 29"/>
                    <a:gd name="T26" fmla="*/ 383 w 411"/>
                    <a:gd name="T27" fmla="*/ 10 h 29"/>
                    <a:gd name="T28" fmla="*/ 396 w 411"/>
                    <a:gd name="T29" fmla="*/ 8 h 29"/>
                    <a:gd name="T30" fmla="*/ 404 w 411"/>
                    <a:gd name="T31" fmla="*/ 6 h 29"/>
                    <a:gd name="T32" fmla="*/ 410 w 411"/>
                    <a:gd name="T33" fmla="*/ 4 h 29"/>
                    <a:gd name="T34" fmla="*/ 411 w 411"/>
                    <a:gd name="T35" fmla="*/ 0 h 29"/>
                    <a:gd name="T36" fmla="*/ 406 w 411"/>
                    <a:gd name="T37" fmla="*/ 0 h 29"/>
                    <a:gd name="T38" fmla="*/ 404 w 411"/>
                    <a:gd name="T39" fmla="*/ 4 h 29"/>
                    <a:gd name="T40" fmla="*/ 398 w 411"/>
                    <a:gd name="T41" fmla="*/ 6 h 29"/>
                    <a:gd name="T42" fmla="*/ 390 w 411"/>
                    <a:gd name="T43" fmla="*/ 8 h 29"/>
                    <a:gd name="T44" fmla="*/ 379 w 411"/>
                    <a:gd name="T45" fmla="*/ 10 h 29"/>
                    <a:gd name="T46" fmla="*/ 363 w 411"/>
                    <a:gd name="T47" fmla="*/ 13 h 29"/>
                    <a:gd name="T48" fmla="*/ 344 w 411"/>
                    <a:gd name="T49" fmla="*/ 15 h 29"/>
                    <a:gd name="T50" fmla="*/ 323 w 411"/>
                    <a:gd name="T51" fmla="*/ 17 h 29"/>
                    <a:gd name="T52" fmla="*/ 300 w 411"/>
                    <a:gd name="T53" fmla="*/ 19 h 29"/>
                    <a:gd name="T54" fmla="*/ 273 w 411"/>
                    <a:gd name="T55" fmla="*/ 21 h 29"/>
                    <a:gd name="T56" fmla="*/ 244 w 411"/>
                    <a:gd name="T57" fmla="*/ 23 h 29"/>
                    <a:gd name="T58" fmla="*/ 213 w 411"/>
                    <a:gd name="T59" fmla="*/ 23 h 29"/>
                    <a:gd name="T60" fmla="*/ 181 w 411"/>
                    <a:gd name="T61" fmla="*/ 25 h 29"/>
                    <a:gd name="T62" fmla="*/ 146 w 411"/>
                    <a:gd name="T63" fmla="*/ 27 h 29"/>
                    <a:gd name="T64" fmla="*/ 111 w 411"/>
                    <a:gd name="T65" fmla="*/ 27 h 29"/>
                    <a:gd name="T66" fmla="*/ 75 w 411"/>
                    <a:gd name="T67" fmla="*/ 27 h 29"/>
                    <a:gd name="T68" fmla="*/ 38 w 411"/>
                    <a:gd name="T69" fmla="*/ 29 h 29"/>
                    <a:gd name="T70" fmla="*/ 0 w 411"/>
                    <a:gd name="T71" fmla="*/ 29 h 29"/>
                    <a:gd name="T72" fmla="*/ 0 w 411"/>
                    <a:gd name="T7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11" h="29">
                      <a:moveTo>
                        <a:pt x="0" y="29"/>
                      </a:moveTo>
                      <a:lnTo>
                        <a:pt x="38" y="29"/>
                      </a:lnTo>
                      <a:lnTo>
                        <a:pt x="77" y="29"/>
                      </a:lnTo>
                      <a:lnTo>
                        <a:pt x="113" y="27"/>
                      </a:lnTo>
                      <a:lnTo>
                        <a:pt x="150" y="27"/>
                      </a:lnTo>
                      <a:lnTo>
                        <a:pt x="184" y="25"/>
                      </a:lnTo>
                      <a:lnTo>
                        <a:pt x="217" y="25"/>
                      </a:lnTo>
                      <a:lnTo>
                        <a:pt x="248" y="23"/>
                      </a:lnTo>
                      <a:lnTo>
                        <a:pt x="277" y="21"/>
                      </a:lnTo>
                      <a:lnTo>
                        <a:pt x="304" y="19"/>
                      </a:lnTo>
                      <a:lnTo>
                        <a:pt x="329" y="17"/>
                      </a:lnTo>
                      <a:lnTo>
                        <a:pt x="350" y="15"/>
                      </a:lnTo>
                      <a:lnTo>
                        <a:pt x="367" y="13"/>
                      </a:lnTo>
                      <a:lnTo>
                        <a:pt x="383" y="10"/>
                      </a:lnTo>
                      <a:lnTo>
                        <a:pt x="396" y="8"/>
                      </a:lnTo>
                      <a:lnTo>
                        <a:pt x="404" y="6"/>
                      </a:lnTo>
                      <a:lnTo>
                        <a:pt x="410" y="4"/>
                      </a:lnTo>
                      <a:lnTo>
                        <a:pt x="411" y="0"/>
                      </a:lnTo>
                      <a:lnTo>
                        <a:pt x="406" y="0"/>
                      </a:lnTo>
                      <a:lnTo>
                        <a:pt x="404" y="4"/>
                      </a:lnTo>
                      <a:lnTo>
                        <a:pt x="398" y="6"/>
                      </a:lnTo>
                      <a:lnTo>
                        <a:pt x="390" y="8"/>
                      </a:lnTo>
                      <a:lnTo>
                        <a:pt x="379" y="10"/>
                      </a:lnTo>
                      <a:lnTo>
                        <a:pt x="363" y="13"/>
                      </a:lnTo>
                      <a:lnTo>
                        <a:pt x="344" y="15"/>
                      </a:lnTo>
                      <a:lnTo>
                        <a:pt x="323" y="17"/>
                      </a:lnTo>
                      <a:lnTo>
                        <a:pt x="300" y="19"/>
                      </a:lnTo>
                      <a:lnTo>
                        <a:pt x="273" y="21"/>
                      </a:lnTo>
                      <a:lnTo>
                        <a:pt x="244" y="23"/>
                      </a:lnTo>
                      <a:lnTo>
                        <a:pt x="213" y="23"/>
                      </a:lnTo>
                      <a:lnTo>
                        <a:pt x="181" y="25"/>
                      </a:lnTo>
                      <a:lnTo>
                        <a:pt x="146" y="27"/>
                      </a:lnTo>
                      <a:lnTo>
                        <a:pt x="111" y="27"/>
                      </a:lnTo>
                      <a:lnTo>
                        <a:pt x="75" y="27"/>
                      </a:lnTo>
                      <a:lnTo>
                        <a:pt x="38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B1B1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1" name="Freeform 990">
                  <a:extLst>
                    <a:ext uri="{FF2B5EF4-FFF2-40B4-BE49-F238E27FC236}">
                      <a16:creationId xmlns:a16="http://schemas.microsoft.com/office/drawing/2014/main" id="{85CDCAF5-2B58-47E8-B1C5-27239C112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03" cy="14"/>
                </a:xfrm>
                <a:custGeom>
                  <a:avLst/>
                  <a:gdLst>
                    <a:gd name="T0" fmla="*/ 0 w 406"/>
                    <a:gd name="T1" fmla="*/ 29 h 29"/>
                    <a:gd name="T2" fmla="*/ 38 w 406"/>
                    <a:gd name="T3" fmla="*/ 29 h 29"/>
                    <a:gd name="T4" fmla="*/ 75 w 406"/>
                    <a:gd name="T5" fmla="*/ 27 h 29"/>
                    <a:gd name="T6" fmla="*/ 111 w 406"/>
                    <a:gd name="T7" fmla="*/ 27 h 29"/>
                    <a:gd name="T8" fmla="*/ 146 w 406"/>
                    <a:gd name="T9" fmla="*/ 27 h 29"/>
                    <a:gd name="T10" fmla="*/ 181 w 406"/>
                    <a:gd name="T11" fmla="*/ 25 h 29"/>
                    <a:gd name="T12" fmla="*/ 213 w 406"/>
                    <a:gd name="T13" fmla="*/ 23 h 29"/>
                    <a:gd name="T14" fmla="*/ 244 w 406"/>
                    <a:gd name="T15" fmla="*/ 23 h 29"/>
                    <a:gd name="T16" fmla="*/ 273 w 406"/>
                    <a:gd name="T17" fmla="*/ 21 h 29"/>
                    <a:gd name="T18" fmla="*/ 300 w 406"/>
                    <a:gd name="T19" fmla="*/ 19 h 29"/>
                    <a:gd name="T20" fmla="*/ 323 w 406"/>
                    <a:gd name="T21" fmla="*/ 17 h 29"/>
                    <a:gd name="T22" fmla="*/ 344 w 406"/>
                    <a:gd name="T23" fmla="*/ 15 h 29"/>
                    <a:gd name="T24" fmla="*/ 363 w 406"/>
                    <a:gd name="T25" fmla="*/ 13 h 29"/>
                    <a:gd name="T26" fmla="*/ 379 w 406"/>
                    <a:gd name="T27" fmla="*/ 10 h 29"/>
                    <a:gd name="T28" fmla="*/ 390 w 406"/>
                    <a:gd name="T29" fmla="*/ 8 h 29"/>
                    <a:gd name="T30" fmla="*/ 398 w 406"/>
                    <a:gd name="T31" fmla="*/ 6 h 29"/>
                    <a:gd name="T32" fmla="*/ 404 w 406"/>
                    <a:gd name="T33" fmla="*/ 4 h 29"/>
                    <a:gd name="T34" fmla="*/ 406 w 406"/>
                    <a:gd name="T35" fmla="*/ 0 h 29"/>
                    <a:gd name="T36" fmla="*/ 400 w 406"/>
                    <a:gd name="T37" fmla="*/ 0 h 29"/>
                    <a:gd name="T38" fmla="*/ 398 w 406"/>
                    <a:gd name="T39" fmla="*/ 4 h 29"/>
                    <a:gd name="T40" fmla="*/ 392 w 406"/>
                    <a:gd name="T41" fmla="*/ 6 h 29"/>
                    <a:gd name="T42" fmla="*/ 383 w 406"/>
                    <a:gd name="T43" fmla="*/ 8 h 29"/>
                    <a:gd name="T44" fmla="*/ 369 w 406"/>
                    <a:gd name="T45" fmla="*/ 12 h 29"/>
                    <a:gd name="T46" fmla="*/ 352 w 406"/>
                    <a:gd name="T47" fmla="*/ 13 h 29"/>
                    <a:gd name="T48" fmla="*/ 333 w 406"/>
                    <a:gd name="T49" fmla="*/ 15 h 29"/>
                    <a:gd name="T50" fmla="*/ 310 w 406"/>
                    <a:gd name="T51" fmla="*/ 17 h 29"/>
                    <a:gd name="T52" fmla="*/ 283 w 406"/>
                    <a:gd name="T53" fmla="*/ 19 h 29"/>
                    <a:gd name="T54" fmla="*/ 254 w 406"/>
                    <a:gd name="T55" fmla="*/ 21 h 29"/>
                    <a:gd name="T56" fmla="*/ 223 w 406"/>
                    <a:gd name="T57" fmla="*/ 23 h 29"/>
                    <a:gd name="T58" fmla="*/ 188 w 406"/>
                    <a:gd name="T59" fmla="*/ 25 h 29"/>
                    <a:gd name="T60" fmla="*/ 154 w 406"/>
                    <a:gd name="T61" fmla="*/ 25 h 29"/>
                    <a:gd name="T62" fmla="*/ 117 w 406"/>
                    <a:gd name="T63" fmla="*/ 27 h 29"/>
                    <a:gd name="T64" fmla="*/ 79 w 406"/>
                    <a:gd name="T65" fmla="*/ 27 h 29"/>
                    <a:gd name="T66" fmla="*/ 40 w 406"/>
                    <a:gd name="T67" fmla="*/ 27 h 29"/>
                    <a:gd name="T68" fmla="*/ 0 w 406"/>
                    <a:gd name="T69" fmla="*/ 27 h 29"/>
                    <a:gd name="T70" fmla="*/ 0 w 406"/>
                    <a:gd name="T71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06" h="29">
                      <a:moveTo>
                        <a:pt x="0" y="29"/>
                      </a:moveTo>
                      <a:lnTo>
                        <a:pt x="38" y="29"/>
                      </a:lnTo>
                      <a:lnTo>
                        <a:pt x="75" y="27"/>
                      </a:lnTo>
                      <a:lnTo>
                        <a:pt x="111" y="27"/>
                      </a:lnTo>
                      <a:lnTo>
                        <a:pt x="146" y="27"/>
                      </a:lnTo>
                      <a:lnTo>
                        <a:pt x="181" y="25"/>
                      </a:lnTo>
                      <a:lnTo>
                        <a:pt x="213" y="23"/>
                      </a:lnTo>
                      <a:lnTo>
                        <a:pt x="244" y="23"/>
                      </a:lnTo>
                      <a:lnTo>
                        <a:pt x="273" y="21"/>
                      </a:lnTo>
                      <a:lnTo>
                        <a:pt x="300" y="19"/>
                      </a:lnTo>
                      <a:lnTo>
                        <a:pt x="323" y="17"/>
                      </a:lnTo>
                      <a:lnTo>
                        <a:pt x="344" y="15"/>
                      </a:lnTo>
                      <a:lnTo>
                        <a:pt x="363" y="13"/>
                      </a:lnTo>
                      <a:lnTo>
                        <a:pt x="379" y="10"/>
                      </a:lnTo>
                      <a:lnTo>
                        <a:pt x="390" y="8"/>
                      </a:lnTo>
                      <a:lnTo>
                        <a:pt x="398" y="6"/>
                      </a:lnTo>
                      <a:lnTo>
                        <a:pt x="404" y="4"/>
                      </a:lnTo>
                      <a:lnTo>
                        <a:pt x="406" y="0"/>
                      </a:lnTo>
                      <a:lnTo>
                        <a:pt x="400" y="0"/>
                      </a:lnTo>
                      <a:lnTo>
                        <a:pt x="398" y="4"/>
                      </a:lnTo>
                      <a:lnTo>
                        <a:pt x="392" y="6"/>
                      </a:lnTo>
                      <a:lnTo>
                        <a:pt x="383" y="8"/>
                      </a:lnTo>
                      <a:lnTo>
                        <a:pt x="369" y="12"/>
                      </a:lnTo>
                      <a:lnTo>
                        <a:pt x="352" y="13"/>
                      </a:lnTo>
                      <a:lnTo>
                        <a:pt x="333" y="15"/>
                      </a:lnTo>
                      <a:lnTo>
                        <a:pt x="310" y="17"/>
                      </a:lnTo>
                      <a:lnTo>
                        <a:pt x="283" y="19"/>
                      </a:lnTo>
                      <a:lnTo>
                        <a:pt x="254" y="21"/>
                      </a:lnTo>
                      <a:lnTo>
                        <a:pt x="223" y="23"/>
                      </a:lnTo>
                      <a:lnTo>
                        <a:pt x="188" y="25"/>
                      </a:lnTo>
                      <a:lnTo>
                        <a:pt x="154" y="25"/>
                      </a:lnTo>
                      <a:lnTo>
                        <a:pt x="117" y="27"/>
                      </a:lnTo>
                      <a:lnTo>
                        <a:pt x="79" y="27"/>
                      </a:lnTo>
                      <a:lnTo>
                        <a:pt x="40" y="27"/>
                      </a:lnTo>
                      <a:lnTo>
                        <a:pt x="0" y="27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B0B0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2" name="Freeform 991">
                  <a:extLst>
                    <a:ext uri="{FF2B5EF4-FFF2-40B4-BE49-F238E27FC236}">
                      <a16:creationId xmlns:a16="http://schemas.microsoft.com/office/drawing/2014/main" id="{99857CBB-10D6-48BE-8BD5-356CA90E2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00" cy="13"/>
                </a:xfrm>
                <a:custGeom>
                  <a:avLst/>
                  <a:gdLst>
                    <a:gd name="T0" fmla="*/ 0 w 400"/>
                    <a:gd name="T1" fmla="*/ 27 h 27"/>
                    <a:gd name="T2" fmla="*/ 40 w 400"/>
                    <a:gd name="T3" fmla="*/ 27 h 27"/>
                    <a:gd name="T4" fmla="*/ 79 w 400"/>
                    <a:gd name="T5" fmla="*/ 27 h 27"/>
                    <a:gd name="T6" fmla="*/ 117 w 400"/>
                    <a:gd name="T7" fmla="*/ 27 h 27"/>
                    <a:gd name="T8" fmla="*/ 154 w 400"/>
                    <a:gd name="T9" fmla="*/ 25 h 27"/>
                    <a:gd name="T10" fmla="*/ 188 w 400"/>
                    <a:gd name="T11" fmla="*/ 25 h 27"/>
                    <a:gd name="T12" fmla="*/ 223 w 400"/>
                    <a:gd name="T13" fmla="*/ 23 h 27"/>
                    <a:gd name="T14" fmla="*/ 254 w 400"/>
                    <a:gd name="T15" fmla="*/ 21 h 27"/>
                    <a:gd name="T16" fmla="*/ 283 w 400"/>
                    <a:gd name="T17" fmla="*/ 19 h 27"/>
                    <a:gd name="T18" fmla="*/ 310 w 400"/>
                    <a:gd name="T19" fmla="*/ 17 h 27"/>
                    <a:gd name="T20" fmla="*/ 333 w 400"/>
                    <a:gd name="T21" fmla="*/ 15 h 27"/>
                    <a:gd name="T22" fmla="*/ 352 w 400"/>
                    <a:gd name="T23" fmla="*/ 13 h 27"/>
                    <a:gd name="T24" fmla="*/ 369 w 400"/>
                    <a:gd name="T25" fmla="*/ 12 h 27"/>
                    <a:gd name="T26" fmla="*/ 383 w 400"/>
                    <a:gd name="T27" fmla="*/ 8 h 27"/>
                    <a:gd name="T28" fmla="*/ 392 w 400"/>
                    <a:gd name="T29" fmla="*/ 6 h 27"/>
                    <a:gd name="T30" fmla="*/ 398 w 400"/>
                    <a:gd name="T31" fmla="*/ 4 h 27"/>
                    <a:gd name="T32" fmla="*/ 400 w 400"/>
                    <a:gd name="T33" fmla="*/ 0 h 27"/>
                    <a:gd name="T34" fmla="*/ 394 w 400"/>
                    <a:gd name="T35" fmla="*/ 0 h 27"/>
                    <a:gd name="T36" fmla="*/ 392 w 400"/>
                    <a:gd name="T37" fmla="*/ 4 h 27"/>
                    <a:gd name="T38" fmla="*/ 386 w 400"/>
                    <a:gd name="T39" fmla="*/ 6 h 27"/>
                    <a:gd name="T40" fmla="*/ 377 w 400"/>
                    <a:gd name="T41" fmla="*/ 8 h 27"/>
                    <a:gd name="T42" fmla="*/ 363 w 400"/>
                    <a:gd name="T43" fmla="*/ 12 h 27"/>
                    <a:gd name="T44" fmla="*/ 348 w 400"/>
                    <a:gd name="T45" fmla="*/ 13 h 27"/>
                    <a:gd name="T46" fmla="*/ 327 w 400"/>
                    <a:gd name="T47" fmla="*/ 15 h 27"/>
                    <a:gd name="T48" fmla="*/ 304 w 400"/>
                    <a:gd name="T49" fmla="*/ 17 h 27"/>
                    <a:gd name="T50" fmla="*/ 279 w 400"/>
                    <a:gd name="T51" fmla="*/ 19 h 27"/>
                    <a:gd name="T52" fmla="*/ 250 w 400"/>
                    <a:gd name="T53" fmla="*/ 21 h 27"/>
                    <a:gd name="T54" fmla="*/ 219 w 400"/>
                    <a:gd name="T55" fmla="*/ 23 h 27"/>
                    <a:gd name="T56" fmla="*/ 186 w 400"/>
                    <a:gd name="T57" fmla="*/ 25 h 27"/>
                    <a:gd name="T58" fmla="*/ 152 w 400"/>
                    <a:gd name="T59" fmla="*/ 25 h 27"/>
                    <a:gd name="T60" fmla="*/ 115 w 400"/>
                    <a:gd name="T61" fmla="*/ 27 h 27"/>
                    <a:gd name="T62" fmla="*/ 77 w 400"/>
                    <a:gd name="T63" fmla="*/ 27 h 27"/>
                    <a:gd name="T64" fmla="*/ 38 w 400"/>
                    <a:gd name="T65" fmla="*/ 27 h 27"/>
                    <a:gd name="T66" fmla="*/ 0 w 400"/>
                    <a:gd name="T67" fmla="*/ 27 h 27"/>
                    <a:gd name="T68" fmla="*/ 0 w 400"/>
                    <a:gd name="T6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00" h="27">
                      <a:moveTo>
                        <a:pt x="0" y="27"/>
                      </a:moveTo>
                      <a:lnTo>
                        <a:pt x="40" y="27"/>
                      </a:lnTo>
                      <a:lnTo>
                        <a:pt x="79" y="27"/>
                      </a:lnTo>
                      <a:lnTo>
                        <a:pt x="117" y="27"/>
                      </a:lnTo>
                      <a:lnTo>
                        <a:pt x="154" y="25"/>
                      </a:lnTo>
                      <a:lnTo>
                        <a:pt x="188" y="25"/>
                      </a:lnTo>
                      <a:lnTo>
                        <a:pt x="223" y="23"/>
                      </a:lnTo>
                      <a:lnTo>
                        <a:pt x="254" y="21"/>
                      </a:lnTo>
                      <a:lnTo>
                        <a:pt x="283" y="19"/>
                      </a:lnTo>
                      <a:lnTo>
                        <a:pt x="310" y="17"/>
                      </a:lnTo>
                      <a:lnTo>
                        <a:pt x="333" y="15"/>
                      </a:lnTo>
                      <a:lnTo>
                        <a:pt x="352" y="13"/>
                      </a:lnTo>
                      <a:lnTo>
                        <a:pt x="369" y="12"/>
                      </a:lnTo>
                      <a:lnTo>
                        <a:pt x="383" y="8"/>
                      </a:lnTo>
                      <a:lnTo>
                        <a:pt x="392" y="6"/>
                      </a:lnTo>
                      <a:lnTo>
                        <a:pt x="398" y="4"/>
                      </a:lnTo>
                      <a:lnTo>
                        <a:pt x="400" y="0"/>
                      </a:lnTo>
                      <a:lnTo>
                        <a:pt x="394" y="0"/>
                      </a:lnTo>
                      <a:lnTo>
                        <a:pt x="392" y="4"/>
                      </a:lnTo>
                      <a:lnTo>
                        <a:pt x="386" y="6"/>
                      </a:lnTo>
                      <a:lnTo>
                        <a:pt x="377" y="8"/>
                      </a:lnTo>
                      <a:lnTo>
                        <a:pt x="363" y="12"/>
                      </a:lnTo>
                      <a:lnTo>
                        <a:pt x="348" y="13"/>
                      </a:lnTo>
                      <a:lnTo>
                        <a:pt x="327" y="15"/>
                      </a:lnTo>
                      <a:lnTo>
                        <a:pt x="304" y="17"/>
                      </a:lnTo>
                      <a:lnTo>
                        <a:pt x="279" y="19"/>
                      </a:lnTo>
                      <a:lnTo>
                        <a:pt x="250" y="21"/>
                      </a:lnTo>
                      <a:lnTo>
                        <a:pt x="219" y="23"/>
                      </a:lnTo>
                      <a:lnTo>
                        <a:pt x="186" y="25"/>
                      </a:lnTo>
                      <a:lnTo>
                        <a:pt x="152" y="25"/>
                      </a:lnTo>
                      <a:lnTo>
                        <a:pt x="115" y="27"/>
                      </a:lnTo>
                      <a:lnTo>
                        <a:pt x="77" y="27"/>
                      </a:lnTo>
                      <a:lnTo>
                        <a:pt x="38" y="27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3" name="Freeform 992">
                  <a:extLst>
                    <a:ext uri="{FF2B5EF4-FFF2-40B4-BE49-F238E27FC236}">
                      <a16:creationId xmlns:a16="http://schemas.microsoft.com/office/drawing/2014/main" id="{992AC34A-5684-4928-9707-C42875F71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97" cy="13"/>
                </a:xfrm>
                <a:custGeom>
                  <a:avLst/>
                  <a:gdLst>
                    <a:gd name="T0" fmla="*/ 0 w 394"/>
                    <a:gd name="T1" fmla="*/ 27 h 27"/>
                    <a:gd name="T2" fmla="*/ 38 w 394"/>
                    <a:gd name="T3" fmla="*/ 27 h 27"/>
                    <a:gd name="T4" fmla="*/ 77 w 394"/>
                    <a:gd name="T5" fmla="*/ 27 h 27"/>
                    <a:gd name="T6" fmla="*/ 115 w 394"/>
                    <a:gd name="T7" fmla="*/ 27 h 27"/>
                    <a:gd name="T8" fmla="*/ 152 w 394"/>
                    <a:gd name="T9" fmla="*/ 25 h 27"/>
                    <a:gd name="T10" fmla="*/ 186 w 394"/>
                    <a:gd name="T11" fmla="*/ 25 h 27"/>
                    <a:gd name="T12" fmla="*/ 219 w 394"/>
                    <a:gd name="T13" fmla="*/ 23 h 27"/>
                    <a:gd name="T14" fmla="*/ 250 w 394"/>
                    <a:gd name="T15" fmla="*/ 21 h 27"/>
                    <a:gd name="T16" fmla="*/ 279 w 394"/>
                    <a:gd name="T17" fmla="*/ 19 h 27"/>
                    <a:gd name="T18" fmla="*/ 304 w 394"/>
                    <a:gd name="T19" fmla="*/ 17 h 27"/>
                    <a:gd name="T20" fmla="*/ 327 w 394"/>
                    <a:gd name="T21" fmla="*/ 15 h 27"/>
                    <a:gd name="T22" fmla="*/ 348 w 394"/>
                    <a:gd name="T23" fmla="*/ 13 h 27"/>
                    <a:gd name="T24" fmla="*/ 363 w 394"/>
                    <a:gd name="T25" fmla="*/ 12 h 27"/>
                    <a:gd name="T26" fmla="*/ 377 w 394"/>
                    <a:gd name="T27" fmla="*/ 8 h 27"/>
                    <a:gd name="T28" fmla="*/ 386 w 394"/>
                    <a:gd name="T29" fmla="*/ 6 h 27"/>
                    <a:gd name="T30" fmla="*/ 392 w 394"/>
                    <a:gd name="T31" fmla="*/ 4 h 27"/>
                    <a:gd name="T32" fmla="*/ 394 w 394"/>
                    <a:gd name="T33" fmla="*/ 0 h 27"/>
                    <a:gd name="T34" fmla="*/ 388 w 394"/>
                    <a:gd name="T35" fmla="*/ 0 h 27"/>
                    <a:gd name="T36" fmla="*/ 386 w 394"/>
                    <a:gd name="T37" fmla="*/ 4 h 27"/>
                    <a:gd name="T38" fmla="*/ 381 w 394"/>
                    <a:gd name="T39" fmla="*/ 6 h 27"/>
                    <a:gd name="T40" fmla="*/ 371 w 394"/>
                    <a:gd name="T41" fmla="*/ 8 h 27"/>
                    <a:gd name="T42" fmla="*/ 358 w 394"/>
                    <a:gd name="T43" fmla="*/ 10 h 27"/>
                    <a:gd name="T44" fmla="*/ 342 w 394"/>
                    <a:gd name="T45" fmla="*/ 13 h 27"/>
                    <a:gd name="T46" fmla="*/ 323 w 394"/>
                    <a:gd name="T47" fmla="*/ 15 h 27"/>
                    <a:gd name="T48" fmla="*/ 300 w 394"/>
                    <a:gd name="T49" fmla="*/ 17 h 27"/>
                    <a:gd name="T50" fmla="*/ 275 w 394"/>
                    <a:gd name="T51" fmla="*/ 19 h 27"/>
                    <a:gd name="T52" fmla="*/ 246 w 394"/>
                    <a:gd name="T53" fmla="*/ 21 h 27"/>
                    <a:gd name="T54" fmla="*/ 215 w 394"/>
                    <a:gd name="T55" fmla="*/ 23 h 27"/>
                    <a:gd name="T56" fmla="*/ 183 w 394"/>
                    <a:gd name="T57" fmla="*/ 23 h 27"/>
                    <a:gd name="T58" fmla="*/ 150 w 394"/>
                    <a:gd name="T59" fmla="*/ 25 h 27"/>
                    <a:gd name="T60" fmla="*/ 113 w 394"/>
                    <a:gd name="T61" fmla="*/ 25 h 27"/>
                    <a:gd name="T62" fmla="*/ 77 w 394"/>
                    <a:gd name="T63" fmla="*/ 27 h 27"/>
                    <a:gd name="T64" fmla="*/ 38 w 394"/>
                    <a:gd name="T65" fmla="*/ 27 h 27"/>
                    <a:gd name="T66" fmla="*/ 0 w 394"/>
                    <a:gd name="T67" fmla="*/ 27 h 27"/>
                    <a:gd name="T68" fmla="*/ 0 w 394"/>
                    <a:gd name="T6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27">
                      <a:moveTo>
                        <a:pt x="0" y="27"/>
                      </a:moveTo>
                      <a:lnTo>
                        <a:pt x="38" y="27"/>
                      </a:lnTo>
                      <a:lnTo>
                        <a:pt x="77" y="27"/>
                      </a:lnTo>
                      <a:lnTo>
                        <a:pt x="115" y="27"/>
                      </a:lnTo>
                      <a:lnTo>
                        <a:pt x="152" y="25"/>
                      </a:lnTo>
                      <a:lnTo>
                        <a:pt x="186" y="25"/>
                      </a:lnTo>
                      <a:lnTo>
                        <a:pt x="219" y="23"/>
                      </a:lnTo>
                      <a:lnTo>
                        <a:pt x="250" y="21"/>
                      </a:lnTo>
                      <a:lnTo>
                        <a:pt x="279" y="19"/>
                      </a:lnTo>
                      <a:lnTo>
                        <a:pt x="304" y="17"/>
                      </a:lnTo>
                      <a:lnTo>
                        <a:pt x="327" y="15"/>
                      </a:lnTo>
                      <a:lnTo>
                        <a:pt x="348" y="13"/>
                      </a:lnTo>
                      <a:lnTo>
                        <a:pt x="363" y="12"/>
                      </a:lnTo>
                      <a:lnTo>
                        <a:pt x="377" y="8"/>
                      </a:lnTo>
                      <a:lnTo>
                        <a:pt x="386" y="6"/>
                      </a:lnTo>
                      <a:lnTo>
                        <a:pt x="392" y="4"/>
                      </a:lnTo>
                      <a:lnTo>
                        <a:pt x="394" y="0"/>
                      </a:lnTo>
                      <a:lnTo>
                        <a:pt x="388" y="0"/>
                      </a:lnTo>
                      <a:lnTo>
                        <a:pt x="386" y="4"/>
                      </a:lnTo>
                      <a:lnTo>
                        <a:pt x="381" y="6"/>
                      </a:lnTo>
                      <a:lnTo>
                        <a:pt x="371" y="8"/>
                      </a:lnTo>
                      <a:lnTo>
                        <a:pt x="358" y="10"/>
                      </a:lnTo>
                      <a:lnTo>
                        <a:pt x="342" y="13"/>
                      </a:lnTo>
                      <a:lnTo>
                        <a:pt x="323" y="15"/>
                      </a:lnTo>
                      <a:lnTo>
                        <a:pt x="300" y="17"/>
                      </a:lnTo>
                      <a:lnTo>
                        <a:pt x="275" y="19"/>
                      </a:lnTo>
                      <a:lnTo>
                        <a:pt x="246" y="21"/>
                      </a:lnTo>
                      <a:lnTo>
                        <a:pt x="215" y="23"/>
                      </a:lnTo>
                      <a:lnTo>
                        <a:pt x="183" y="23"/>
                      </a:lnTo>
                      <a:lnTo>
                        <a:pt x="150" y="25"/>
                      </a:lnTo>
                      <a:lnTo>
                        <a:pt x="113" y="25"/>
                      </a:lnTo>
                      <a:lnTo>
                        <a:pt x="77" y="27"/>
                      </a:lnTo>
                      <a:lnTo>
                        <a:pt x="38" y="27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ADAD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4" name="Freeform 993">
                  <a:extLst>
                    <a:ext uri="{FF2B5EF4-FFF2-40B4-BE49-F238E27FC236}">
                      <a16:creationId xmlns:a16="http://schemas.microsoft.com/office/drawing/2014/main" id="{0D210588-DBB5-47D4-9871-58B9E7003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94" cy="13"/>
                </a:xfrm>
                <a:custGeom>
                  <a:avLst/>
                  <a:gdLst>
                    <a:gd name="T0" fmla="*/ 0 w 388"/>
                    <a:gd name="T1" fmla="*/ 27 h 27"/>
                    <a:gd name="T2" fmla="*/ 38 w 388"/>
                    <a:gd name="T3" fmla="*/ 27 h 27"/>
                    <a:gd name="T4" fmla="*/ 77 w 388"/>
                    <a:gd name="T5" fmla="*/ 27 h 27"/>
                    <a:gd name="T6" fmla="*/ 113 w 388"/>
                    <a:gd name="T7" fmla="*/ 25 h 27"/>
                    <a:gd name="T8" fmla="*/ 150 w 388"/>
                    <a:gd name="T9" fmla="*/ 25 h 27"/>
                    <a:gd name="T10" fmla="*/ 183 w 388"/>
                    <a:gd name="T11" fmla="*/ 23 h 27"/>
                    <a:gd name="T12" fmla="*/ 215 w 388"/>
                    <a:gd name="T13" fmla="*/ 23 h 27"/>
                    <a:gd name="T14" fmla="*/ 246 w 388"/>
                    <a:gd name="T15" fmla="*/ 21 h 27"/>
                    <a:gd name="T16" fmla="*/ 275 w 388"/>
                    <a:gd name="T17" fmla="*/ 19 h 27"/>
                    <a:gd name="T18" fmla="*/ 300 w 388"/>
                    <a:gd name="T19" fmla="*/ 17 h 27"/>
                    <a:gd name="T20" fmla="*/ 323 w 388"/>
                    <a:gd name="T21" fmla="*/ 15 h 27"/>
                    <a:gd name="T22" fmla="*/ 342 w 388"/>
                    <a:gd name="T23" fmla="*/ 13 h 27"/>
                    <a:gd name="T24" fmla="*/ 358 w 388"/>
                    <a:gd name="T25" fmla="*/ 10 h 27"/>
                    <a:gd name="T26" fmla="*/ 371 w 388"/>
                    <a:gd name="T27" fmla="*/ 8 h 27"/>
                    <a:gd name="T28" fmla="*/ 381 w 388"/>
                    <a:gd name="T29" fmla="*/ 6 h 27"/>
                    <a:gd name="T30" fmla="*/ 386 w 388"/>
                    <a:gd name="T31" fmla="*/ 4 h 27"/>
                    <a:gd name="T32" fmla="*/ 388 w 388"/>
                    <a:gd name="T33" fmla="*/ 0 h 27"/>
                    <a:gd name="T34" fmla="*/ 383 w 388"/>
                    <a:gd name="T35" fmla="*/ 0 h 27"/>
                    <a:gd name="T36" fmla="*/ 381 w 388"/>
                    <a:gd name="T37" fmla="*/ 4 h 27"/>
                    <a:gd name="T38" fmla="*/ 375 w 388"/>
                    <a:gd name="T39" fmla="*/ 6 h 27"/>
                    <a:gd name="T40" fmla="*/ 365 w 388"/>
                    <a:gd name="T41" fmla="*/ 8 h 27"/>
                    <a:gd name="T42" fmla="*/ 354 w 388"/>
                    <a:gd name="T43" fmla="*/ 10 h 27"/>
                    <a:gd name="T44" fmla="*/ 336 w 388"/>
                    <a:gd name="T45" fmla="*/ 13 h 27"/>
                    <a:gd name="T46" fmla="*/ 317 w 388"/>
                    <a:gd name="T47" fmla="*/ 15 h 27"/>
                    <a:gd name="T48" fmla="*/ 296 w 388"/>
                    <a:gd name="T49" fmla="*/ 17 h 27"/>
                    <a:gd name="T50" fmla="*/ 271 w 388"/>
                    <a:gd name="T51" fmla="*/ 19 h 27"/>
                    <a:gd name="T52" fmla="*/ 242 w 388"/>
                    <a:gd name="T53" fmla="*/ 21 h 27"/>
                    <a:gd name="T54" fmla="*/ 213 w 388"/>
                    <a:gd name="T55" fmla="*/ 21 h 27"/>
                    <a:gd name="T56" fmla="*/ 181 w 388"/>
                    <a:gd name="T57" fmla="*/ 23 h 27"/>
                    <a:gd name="T58" fmla="*/ 146 w 388"/>
                    <a:gd name="T59" fmla="*/ 25 h 27"/>
                    <a:gd name="T60" fmla="*/ 111 w 388"/>
                    <a:gd name="T61" fmla="*/ 25 h 27"/>
                    <a:gd name="T62" fmla="*/ 75 w 388"/>
                    <a:gd name="T63" fmla="*/ 27 h 27"/>
                    <a:gd name="T64" fmla="*/ 38 w 388"/>
                    <a:gd name="T65" fmla="*/ 27 h 27"/>
                    <a:gd name="T66" fmla="*/ 0 w 388"/>
                    <a:gd name="T67" fmla="*/ 27 h 27"/>
                    <a:gd name="T68" fmla="*/ 0 w 388"/>
                    <a:gd name="T6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8" h="27">
                      <a:moveTo>
                        <a:pt x="0" y="27"/>
                      </a:moveTo>
                      <a:lnTo>
                        <a:pt x="38" y="27"/>
                      </a:lnTo>
                      <a:lnTo>
                        <a:pt x="77" y="27"/>
                      </a:lnTo>
                      <a:lnTo>
                        <a:pt x="113" y="25"/>
                      </a:lnTo>
                      <a:lnTo>
                        <a:pt x="150" y="25"/>
                      </a:lnTo>
                      <a:lnTo>
                        <a:pt x="183" y="23"/>
                      </a:lnTo>
                      <a:lnTo>
                        <a:pt x="215" y="23"/>
                      </a:lnTo>
                      <a:lnTo>
                        <a:pt x="246" y="21"/>
                      </a:lnTo>
                      <a:lnTo>
                        <a:pt x="275" y="19"/>
                      </a:lnTo>
                      <a:lnTo>
                        <a:pt x="300" y="17"/>
                      </a:lnTo>
                      <a:lnTo>
                        <a:pt x="323" y="15"/>
                      </a:lnTo>
                      <a:lnTo>
                        <a:pt x="342" y="13"/>
                      </a:lnTo>
                      <a:lnTo>
                        <a:pt x="358" y="10"/>
                      </a:lnTo>
                      <a:lnTo>
                        <a:pt x="371" y="8"/>
                      </a:lnTo>
                      <a:lnTo>
                        <a:pt x="381" y="6"/>
                      </a:lnTo>
                      <a:lnTo>
                        <a:pt x="386" y="4"/>
                      </a:lnTo>
                      <a:lnTo>
                        <a:pt x="388" y="0"/>
                      </a:lnTo>
                      <a:lnTo>
                        <a:pt x="383" y="0"/>
                      </a:lnTo>
                      <a:lnTo>
                        <a:pt x="381" y="4"/>
                      </a:lnTo>
                      <a:lnTo>
                        <a:pt x="375" y="6"/>
                      </a:lnTo>
                      <a:lnTo>
                        <a:pt x="365" y="8"/>
                      </a:lnTo>
                      <a:lnTo>
                        <a:pt x="354" y="10"/>
                      </a:lnTo>
                      <a:lnTo>
                        <a:pt x="336" y="13"/>
                      </a:lnTo>
                      <a:lnTo>
                        <a:pt x="317" y="15"/>
                      </a:lnTo>
                      <a:lnTo>
                        <a:pt x="296" y="17"/>
                      </a:lnTo>
                      <a:lnTo>
                        <a:pt x="271" y="19"/>
                      </a:lnTo>
                      <a:lnTo>
                        <a:pt x="242" y="21"/>
                      </a:lnTo>
                      <a:lnTo>
                        <a:pt x="213" y="21"/>
                      </a:lnTo>
                      <a:lnTo>
                        <a:pt x="181" y="23"/>
                      </a:lnTo>
                      <a:lnTo>
                        <a:pt x="146" y="25"/>
                      </a:lnTo>
                      <a:lnTo>
                        <a:pt x="111" y="25"/>
                      </a:lnTo>
                      <a:lnTo>
                        <a:pt x="75" y="27"/>
                      </a:lnTo>
                      <a:lnTo>
                        <a:pt x="38" y="27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ACAC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5" name="Freeform 994">
                  <a:extLst>
                    <a:ext uri="{FF2B5EF4-FFF2-40B4-BE49-F238E27FC236}">
                      <a16:creationId xmlns:a16="http://schemas.microsoft.com/office/drawing/2014/main" id="{A144936F-E2BF-4A7B-9C8D-7FCD123AC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91" cy="13"/>
                </a:xfrm>
                <a:custGeom>
                  <a:avLst/>
                  <a:gdLst>
                    <a:gd name="T0" fmla="*/ 0 w 383"/>
                    <a:gd name="T1" fmla="*/ 27 h 27"/>
                    <a:gd name="T2" fmla="*/ 38 w 383"/>
                    <a:gd name="T3" fmla="*/ 27 h 27"/>
                    <a:gd name="T4" fmla="*/ 75 w 383"/>
                    <a:gd name="T5" fmla="*/ 27 h 27"/>
                    <a:gd name="T6" fmla="*/ 111 w 383"/>
                    <a:gd name="T7" fmla="*/ 25 h 27"/>
                    <a:gd name="T8" fmla="*/ 146 w 383"/>
                    <a:gd name="T9" fmla="*/ 25 h 27"/>
                    <a:gd name="T10" fmla="*/ 181 w 383"/>
                    <a:gd name="T11" fmla="*/ 23 h 27"/>
                    <a:gd name="T12" fmla="*/ 213 w 383"/>
                    <a:gd name="T13" fmla="*/ 21 h 27"/>
                    <a:gd name="T14" fmla="*/ 242 w 383"/>
                    <a:gd name="T15" fmla="*/ 21 h 27"/>
                    <a:gd name="T16" fmla="*/ 271 w 383"/>
                    <a:gd name="T17" fmla="*/ 19 h 27"/>
                    <a:gd name="T18" fmla="*/ 296 w 383"/>
                    <a:gd name="T19" fmla="*/ 17 h 27"/>
                    <a:gd name="T20" fmla="*/ 317 w 383"/>
                    <a:gd name="T21" fmla="*/ 15 h 27"/>
                    <a:gd name="T22" fmla="*/ 336 w 383"/>
                    <a:gd name="T23" fmla="*/ 13 h 27"/>
                    <a:gd name="T24" fmla="*/ 354 w 383"/>
                    <a:gd name="T25" fmla="*/ 10 h 27"/>
                    <a:gd name="T26" fmla="*/ 365 w 383"/>
                    <a:gd name="T27" fmla="*/ 8 h 27"/>
                    <a:gd name="T28" fmla="*/ 375 w 383"/>
                    <a:gd name="T29" fmla="*/ 6 h 27"/>
                    <a:gd name="T30" fmla="*/ 381 w 383"/>
                    <a:gd name="T31" fmla="*/ 4 h 27"/>
                    <a:gd name="T32" fmla="*/ 383 w 383"/>
                    <a:gd name="T33" fmla="*/ 0 h 27"/>
                    <a:gd name="T34" fmla="*/ 377 w 383"/>
                    <a:gd name="T35" fmla="*/ 0 h 27"/>
                    <a:gd name="T36" fmla="*/ 375 w 383"/>
                    <a:gd name="T37" fmla="*/ 4 h 27"/>
                    <a:gd name="T38" fmla="*/ 369 w 383"/>
                    <a:gd name="T39" fmla="*/ 6 h 27"/>
                    <a:gd name="T40" fmla="*/ 360 w 383"/>
                    <a:gd name="T41" fmla="*/ 8 h 27"/>
                    <a:gd name="T42" fmla="*/ 348 w 383"/>
                    <a:gd name="T43" fmla="*/ 10 h 27"/>
                    <a:gd name="T44" fmla="*/ 333 w 383"/>
                    <a:gd name="T45" fmla="*/ 13 h 27"/>
                    <a:gd name="T46" fmla="*/ 313 w 383"/>
                    <a:gd name="T47" fmla="*/ 15 h 27"/>
                    <a:gd name="T48" fmla="*/ 290 w 383"/>
                    <a:gd name="T49" fmla="*/ 17 h 27"/>
                    <a:gd name="T50" fmla="*/ 267 w 383"/>
                    <a:gd name="T51" fmla="*/ 19 h 27"/>
                    <a:gd name="T52" fmla="*/ 238 w 383"/>
                    <a:gd name="T53" fmla="*/ 21 h 27"/>
                    <a:gd name="T54" fmla="*/ 210 w 383"/>
                    <a:gd name="T55" fmla="*/ 21 h 27"/>
                    <a:gd name="T56" fmla="*/ 179 w 383"/>
                    <a:gd name="T57" fmla="*/ 23 h 27"/>
                    <a:gd name="T58" fmla="*/ 144 w 383"/>
                    <a:gd name="T59" fmla="*/ 25 h 27"/>
                    <a:gd name="T60" fmla="*/ 109 w 383"/>
                    <a:gd name="T61" fmla="*/ 25 h 27"/>
                    <a:gd name="T62" fmla="*/ 75 w 383"/>
                    <a:gd name="T63" fmla="*/ 25 h 27"/>
                    <a:gd name="T64" fmla="*/ 38 w 383"/>
                    <a:gd name="T65" fmla="*/ 27 h 27"/>
                    <a:gd name="T66" fmla="*/ 0 w 383"/>
                    <a:gd name="T67" fmla="*/ 27 h 27"/>
                    <a:gd name="T68" fmla="*/ 0 w 383"/>
                    <a:gd name="T6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3" h="27">
                      <a:moveTo>
                        <a:pt x="0" y="27"/>
                      </a:moveTo>
                      <a:lnTo>
                        <a:pt x="38" y="27"/>
                      </a:lnTo>
                      <a:lnTo>
                        <a:pt x="75" y="27"/>
                      </a:lnTo>
                      <a:lnTo>
                        <a:pt x="111" y="25"/>
                      </a:lnTo>
                      <a:lnTo>
                        <a:pt x="146" y="25"/>
                      </a:lnTo>
                      <a:lnTo>
                        <a:pt x="181" y="23"/>
                      </a:lnTo>
                      <a:lnTo>
                        <a:pt x="213" y="21"/>
                      </a:lnTo>
                      <a:lnTo>
                        <a:pt x="242" y="21"/>
                      </a:lnTo>
                      <a:lnTo>
                        <a:pt x="271" y="19"/>
                      </a:lnTo>
                      <a:lnTo>
                        <a:pt x="296" y="17"/>
                      </a:lnTo>
                      <a:lnTo>
                        <a:pt x="317" y="15"/>
                      </a:lnTo>
                      <a:lnTo>
                        <a:pt x="336" y="13"/>
                      </a:lnTo>
                      <a:lnTo>
                        <a:pt x="354" y="10"/>
                      </a:lnTo>
                      <a:lnTo>
                        <a:pt x="365" y="8"/>
                      </a:lnTo>
                      <a:lnTo>
                        <a:pt x="375" y="6"/>
                      </a:lnTo>
                      <a:lnTo>
                        <a:pt x="381" y="4"/>
                      </a:lnTo>
                      <a:lnTo>
                        <a:pt x="383" y="0"/>
                      </a:lnTo>
                      <a:lnTo>
                        <a:pt x="377" y="0"/>
                      </a:lnTo>
                      <a:lnTo>
                        <a:pt x="375" y="4"/>
                      </a:lnTo>
                      <a:lnTo>
                        <a:pt x="369" y="6"/>
                      </a:lnTo>
                      <a:lnTo>
                        <a:pt x="360" y="8"/>
                      </a:lnTo>
                      <a:lnTo>
                        <a:pt x="348" y="10"/>
                      </a:lnTo>
                      <a:lnTo>
                        <a:pt x="333" y="13"/>
                      </a:lnTo>
                      <a:lnTo>
                        <a:pt x="313" y="15"/>
                      </a:lnTo>
                      <a:lnTo>
                        <a:pt x="290" y="17"/>
                      </a:lnTo>
                      <a:lnTo>
                        <a:pt x="267" y="19"/>
                      </a:lnTo>
                      <a:lnTo>
                        <a:pt x="238" y="21"/>
                      </a:lnTo>
                      <a:lnTo>
                        <a:pt x="210" y="21"/>
                      </a:lnTo>
                      <a:lnTo>
                        <a:pt x="179" y="23"/>
                      </a:lnTo>
                      <a:lnTo>
                        <a:pt x="144" y="25"/>
                      </a:lnTo>
                      <a:lnTo>
                        <a:pt x="109" y="25"/>
                      </a:lnTo>
                      <a:lnTo>
                        <a:pt x="75" y="25"/>
                      </a:lnTo>
                      <a:lnTo>
                        <a:pt x="38" y="27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6" name="Freeform 995">
                  <a:extLst>
                    <a:ext uri="{FF2B5EF4-FFF2-40B4-BE49-F238E27FC236}">
                      <a16:creationId xmlns:a16="http://schemas.microsoft.com/office/drawing/2014/main" id="{1DB5B315-6F6E-4554-AC7E-88F4FE56A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88" cy="13"/>
                </a:xfrm>
                <a:custGeom>
                  <a:avLst/>
                  <a:gdLst>
                    <a:gd name="T0" fmla="*/ 0 w 377"/>
                    <a:gd name="T1" fmla="*/ 27 h 27"/>
                    <a:gd name="T2" fmla="*/ 38 w 377"/>
                    <a:gd name="T3" fmla="*/ 27 h 27"/>
                    <a:gd name="T4" fmla="*/ 75 w 377"/>
                    <a:gd name="T5" fmla="*/ 25 h 27"/>
                    <a:gd name="T6" fmla="*/ 109 w 377"/>
                    <a:gd name="T7" fmla="*/ 25 h 27"/>
                    <a:gd name="T8" fmla="*/ 144 w 377"/>
                    <a:gd name="T9" fmla="*/ 25 h 27"/>
                    <a:gd name="T10" fmla="*/ 179 w 377"/>
                    <a:gd name="T11" fmla="*/ 23 h 27"/>
                    <a:gd name="T12" fmla="*/ 210 w 377"/>
                    <a:gd name="T13" fmla="*/ 21 h 27"/>
                    <a:gd name="T14" fmla="*/ 238 w 377"/>
                    <a:gd name="T15" fmla="*/ 21 h 27"/>
                    <a:gd name="T16" fmla="*/ 267 w 377"/>
                    <a:gd name="T17" fmla="*/ 19 h 27"/>
                    <a:gd name="T18" fmla="*/ 290 w 377"/>
                    <a:gd name="T19" fmla="*/ 17 h 27"/>
                    <a:gd name="T20" fmla="*/ 313 w 377"/>
                    <a:gd name="T21" fmla="*/ 15 h 27"/>
                    <a:gd name="T22" fmla="*/ 333 w 377"/>
                    <a:gd name="T23" fmla="*/ 13 h 27"/>
                    <a:gd name="T24" fmla="*/ 348 w 377"/>
                    <a:gd name="T25" fmla="*/ 10 h 27"/>
                    <a:gd name="T26" fmla="*/ 360 w 377"/>
                    <a:gd name="T27" fmla="*/ 8 h 27"/>
                    <a:gd name="T28" fmla="*/ 369 w 377"/>
                    <a:gd name="T29" fmla="*/ 6 h 27"/>
                    <a:gd name="T30" fmla="*/ 375 w 377"/>
                    <a:gd name="T31" fmla="*/ 4 h 27"/>
                    <a:gd name="T32" fmla="*/ 377 w 377"/>
                    <a:gd name="T33" fmla="*/ 0 h 27"/>
                    <a:gd name="T34" fmla="*/ 371 w 377"/>
                    <a:gd name="T35" fmla="*/ 0 h 27"/>
                    <a:gd name="T36" fmla="*/ 369 w 377"/>
                    <a:gd name="T37" fmla="*/ 2 h 27"/>
                    <a:gd name="T38" fmla="*/ 363 w 377"/>
                    <a:gd name="T39" fmla="*/ 6 h 27"/>
                    <a:gd name="T40" fmla="*/ 354 w 377"/>
                    <a:gd name="T41" fmla="*/ 8 h 27"/>
                    <a:gd name="T42" fmla="*/ 342 w 377"/>
                    <a:gd name="T43" fmla="*/ 10 h 27"/>
                    <a:gd name="T44" fmla="*/ 327 w 377"/>
                    <a:gd name="T45" fmla="*/ 12 h 27"/>
                    <a:gd name="T46" fmla="*/ 308 w 377"/>
                    <a:gd name="T47" fmla="*/ 15 h 27"/>
                    <a:gd name="T48" fmla="*/ 286 w 377"/>
                    <a:gd name="T49" fmla="*/ 17 h 27"/>
                    <a:gd name="T50" fmla="*/ 261 w 377"/>
                    <a:gd name="T51" fmla="*/ 19 h 27"/>
                    <a:gd name="T52" fmla="*/ 235 w 377"/>
                    <a:gd name="T53" fmla="*/ 19 h 27"/>
                    <a:gd name="T54" fmla="*/ 206 w 377"/>
                    <a:gd name="T55" fmla="*/ 21 h 27"/>
                    <a:gd name="T56" fmla="*/ 175 w 377"/>
                    <a:gd name="T57" fmla="*/ 23 h 27"/>
                    <a:gd name="T58" fmla="*/ 142 w 377"/>
                    <a:gd name="T59" fmla="*/ 23 h 27"/>
                    <a:gd name="T60" fmla="*/ 108 w 377"/>
                    <a:gd name="T61" fmla="*/ 25 h 27"/>
                    <a:gd name="T62" fmla="*/ 73 w 377"/>
                    <a:gd name="T63" fmla="*/ 25 h 27"/>
                    <a:gd name="T64" fmla="*/ 36 w 377"/>
                    <a:gd name="T65" fmla="*/ 25 h 27"/>
                    <a:gd name="T66" fmla="*/ 0 w 377"/>
                    <a:gd name="T67" fmla="*/ 25 h 27"/>
                    <a:gd name="T68" fmla="*/ 0 w 377"/>
                    <a:gd name="T6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7" h="27">
                      <a:moveTo>
                        <a:pt x="0" y="27"/>
                      </a:moveTo>
                      <a:lnTo>
                        <a:pt x="38" y="27"/>
                      </a:lnTo>
                      <a:lnTo>
                        <a:pt x="75" y="25"/>
                      </a:lnTo>
                      <a:lnTo>
                        <a:pt x="109" y="25"/>
                      </a:lnTo>
                      <a:lnTo>
                        <a:pt x="144" y="25"/>
                      </a:lnTo>
                      <a:lnTo>
                        <a:pt x="179" y="23"/>
                      </a:lnTo>
                      <a:lnTo>
                        <a:pt x="210" y="21"/>
                      </a:lnTo>
                      <a:lnTo>
                        <a:pt x="238" y="21"/>
                      </a:lnTo>
                      <a:lnTo>
                        <a:pt x="267" y="19"/>
                      </a:lnTo>
                      <a:lnTo>
                        <a:pt x="290" y="17"/>
                      </a:lnTo>
                      <a:lnTo>
                        <a:pt x="313" y="15"/>
                      </a:lnTo>
                      <a:lnTo>
                        <a:pt x="333" y="13"/>
                      </a:lnTo>
                      <a:lnTo>
                        <a:pt x="348" y="10"/>
                      </a:lnTo>
                      <a:lnTo>
                        <a:pt x="360" y="8"/>
                      </a:lnTo>
                      <a:lnTo>
                        <a:pt x="369" y="6"/>
                      </a:lnTo>
                      <a:lnTo>
                        <a:pt x="375" y="4"/>
                      </a:lnTo>
                      <a:lnTo>
                        <a:pt x="377" y="0"/>
                      </a:lnTo>
                      <a:lnTo>
                        <a:pt x="371" y="0"/>
                      </a:lnTo>
                      <a:lnTo>
                        <a:pt x="369" y="2"/>
                      </a:lnTo>
                      <a:lnTo>
                        <a:pt x="363" y="6"/>
                      </a:lnTo>
                      <a:lnTo>
                        <a:pt x="354" y="8"/>
                      </a:lnTo>
                      <a:lnTo>
                        <a:pt x="342" y="10"/>
                      </a:lnTo>
                      <a:lnTo>
                        <a:pt x="327" y="12"/>
                      </a:lnTo>
                      <a:lnTo>
                        <a:pt x="308" y="15"/>
                      </a:lnTo>
                      <a:lnTo>
                        <a:pt x="286" y="17"/>
                      </a:lnTo>
                      <a:lnTo>
                        <a:pt x="261" y="19"/>
                      </a:lnTo>
                      <a:lnTo>
                        <a:pt x="235" y="19"/>
                      </a:lnTo>
                      <a:lnTo>
                        <a:pt x="206" y="21"/>
                      </a:lnTo>
                      <a:lnTo>
                        <a:pt x="175" y="23"/>
                      </a:lnTo>
                      <a:lnTo>
                        <a:pt x="142" y="23"/>
                      </a:lnTo>
                      <a:lnTo>
                        <a:pt x="108" y="25"/>
                      </a:lnTo>
                      <a:lnTo>
                        <a:pt x="73" y="25"/>
                      </a:lnTo>
                      <a:lnTo>
                        <a:pt x="36" y="25"/>
                      </a:lnTo>
                      <a:lnTo>
                        <a:pt x="0" y="25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7" name="Freeform 996">
                  <a:extLst>
                    <a:ext uri="{FF2B5EF4-FFF2-40B4-BE49-F238E27FC236}">
                      <a16:creationId xmlns:a16="http://schemas.microsoft.com/office/drawing/2014/main" id="{1C3F8D2B-843B-46ED-A6DE-D523A3E6B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86" cy="12"/>
                </a:xfrm>
                <a:custGeom>
                  <a:avLst/>
                  <a:gdLst>
                    <a:gd name="T0" fmla="*/ 0 w 371"/>
                    <a:gd name="T1" fmla="*/ 25 h 25"/>
                    <a:gd name="T2" fmla="*/ 36 w 371"/>
                    <a:gd name="T3" fmla="*/ 25 h 25"/>
                    <a:gd name="T4" fmla="*/ 73 w 371"/>
                    <a:gd name="T5" fmla="*/ 25 h 25"/>
                    <a:gd name="T6" fmla="*/ 108 w 371"/>
                    <a:gd name="T7" fmla="*/ 25 h 25"/>
                    <a:gd name="T8" fmla="*/ 142 w 371"/>
                    <a:gd name="T9" fmla="*/ 23 h 25"/>
                    <a:gd name="T10" fmla="*/ 175 w 371"/>
                    <a:gd name="T11" fmla="*/ 23 h 25"/>
                    <a:gd name="T12" fmla="*/ 206 w 371"/>
                    <a:gd name="T13" fmla="*/ 21 h 25"/>
                    <a:gd name="T14" fmla="*/ 235 w 371"/>
                    <a:gd name="T15" fmla="*/ 19 h 25"/>
                    <a:gd name="T16" fmla="*/ 261 w 371"/>
                    <a:gd name="T17" fmla="*/ 19 h 25"/>
                    <a:gd name="T18" fmla="*/ 286 w 371"/>
                    <a:gd name="T19" fmla="*/ 17 h 25"/>
                    <a:gd name="T20" fmla="*/ 308 w 371"/>
                    <a:gd name="T21" fmla="*/ 15 h 25"/>
                    <a:gd name="T22" fmla="*/ 327 w 371"/>
                    <a:gd name="T23" fmla="*/ 12 h 25"/>
                    <a:gd name="T24" fmla="*/ 342 w 371"/>
                    <a:gd name="T25" fmla="*/ 10 h 25"/>
                    <a:gd name="T26" fmla="*/ 354 w 371"/>
                    <a:gd name="T27" fmla="*/ 8 h 25"/>
                    <a:gd name="T28" fmla="*/ 363 w 371"/>
                    <a:gd name="T29" fmla="*/ 6 h 25"/>
                    <a:gd name="T30" fmla="*/ 369 w 371"/>
                    <a:gd name="T31" fmla="*/ 2 h 25"/>
                    <a:gd name="T32" fmla="*/ 371 w 371"/>
                    <a:gd name="T33" fmla="*/ 0 h 25"/>
                    <a:gd name="T34" fmla="*/ 365 w 371"/>
                    <a:gd name="T35" fmla="*/ 0 h 25"/>
                    <a:gd name="T36" fmla="*/ 363 w 371"/>
                    <a:gd name="T37" fmla="*/ 2 h 25"/>
                    <a:gd name="T38" fmla="*/ 358 w 371"/>
                    <a:gd name="T39" fmla="*/ 6 h 25"/>
                    <a:gd name="T40" fmla="*/ 350 w 371"/>
                    <a:gd name="T41" fmla="*/ 8 h 25"/>
                    <a:gd name="T42" fmla="*/ 336 w 371"/>
                    <a:gd name="T43" fmla="*/ 10 h 25"/>
                    <a:gd name="T44" fmla="*/ 321 w 371"/>
                    <a:gd name="T45" fmla="*/ 12 h 25"/>
                    <a:gd name="T46" fmla="*/ 304 w 371"/>
                    <a:gd name="T47" fmla="*/ 13 h 25"/>
                    <a:gd name="T48" fmla="*/ 283 w 371"/>
                    <a:gd name="T49" fmla="*/ 15 h 25"/>
                    <a:gd name="T50" fmla="*/ 258 w 371"/>
                    <a:gd name="T51" fmla="*/ 17 h 25"/>
                    <a:gd name="T52" fmla="*/ 233 w 371"/>
                    <a:gd name="T53" fmla="*/ 19 h 25"/>
                    <a:gd name="T54" fmla="*/ 204 w 371"/>
                    <a:gd name="T55" fmla="*/ 21 h 25"/>
                    <a:gd name="T56" fmla="*/ 173 w 371"/>
                    <a:gd name="T57" fmla="*/ 23 h 25"/>
                    <a:gd name="T58" fmla="*/ 140 w 371"/>
                    <a:gd name="T59" fmla="*/ 23 h 25"/>
                    <a:gd name="T60" fmla="*/ 106 w 371"/>
                    <a:gd name="T61" fmla="*/ 25 h 25"/>
                    <a:gd name="T62" fmla="*/ 71 w 371"/>
                    <a:gd name="T63" fmla="*/ 25 h 25"/>
                    <a:gd name="T64" fmla="*/ 36 w 371"/>
                    <a:gd name="T65" fmla="*/ 25 h 25"/>
                    <a:gd name="T66" fmla="*/ 0 w 371"/>
                    <a:gd name="T67" fmla="*/ 25 h 25"/>
                    <a:gd name="T68" fmla="*/ 0 w 371"/>
                    <a:gd name="T6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1" h="25">
                      <a:moveTo>
                        <a:pt x="0" y="25"/>
                      </a:moveTo>
                      <a:lnTo>
                        <a:pt x="36" y="25"/>
                      </a:lnTo>
                      <a:lnTo>
                        <a:pt x="73" y="25"/>
                      </a:lnTo>
                      <a:lnTo>
                        <a:pt x="108" y="25"/>
                      </a:lnTo>
                      <a:lnTo>
                        <a:pt x="142" y="23"/>
                      </a:lnTo>
                      <a:lnTo>
                        <a:pt x="175" y="23"/>
                      </a:lnTo>
                      <a:lnTo>
                        <a:pt x="206" y="21"/>
                      </a:lnTo>
                      <a:lnTo>
                        <a:pt x="235" y="19"/>
                      </a:lnTo>
                      <a:lnTo>
                        <a:pt x="261" y="19"/>
                      </a:lnTo>
                      <a:lnTo>
                        <a:pt x="286" y="17"/>
                      </a:lnTo>
                      <a:lnTo>
                        <a:pt x="308" y="15"/>
                      </a:lnTo>
                      <a:lnTo>
                        <a:pt x="327" y="12"/>
                      </a:lnTo>
                      <a:lnTo>
                        <a:pt x="342" y="10"/>
                      </a:lnTo>
                      <a:lnTo>
                        <a:pt x="354" y="8"/>
                      </a:lnTo>
                      <a:lnTo>
                        <a:pt x="363" y="6"/>
                      </a:lnTo>
                      <a:lnTo>
                        <a:pt x="369" y="2"/>
                      </a:lnTo>
                      <a:lnTo>
                        <a:pt x="371" y="0"/>
                      </a:lnTo>
                      <a:lnTo>
                        <a:pt x="365" y="0"/>
                      </a:lnTo>
                      <a:lnTo>
                        <a:pt x="363" y="2"/>
                      </a:lnTo>
                      <a:lnTo>
                        <a:pt x="358" y="6"/>
                      </a:lnTo>
                      <a:lnTo>
                        <a:pt x="350" y="8"/>
                      </a:lnTo>
                      <a:lnTo>
                        <a:pt x="336" y="10"/>
                      </a:lnTo>
                      <a:lnTo>
                        <a:pt x="321" y="12"/>
                      </a:lnTo>
                      <a:lnTo>
                        <a:pt x="304" y="13"/>
                      </a:lnTo>
                      <a:lnTo>
                        <a:pt x="283" y="15"/>
                      </a:lnTo>
                      <a:lnTo>
                        <a:pt x="258" y="17"/>
                      </a:lnTo>
                      <a:lnTo>
                        <a:pt x="233" y="19"/>
                      </a:lnTo>
                      <a:lnTo>
                        <a:pt x="204" y="21"/>
                      </a:lnTo>
                      <a:lnTo>
                        <a:pt x="173" y="23"/>
                      </a:lnTo>
                      <a:lnTo>
                        <a:pt x="140" y="23"/>
                      </a:lnTo>
                      <a:lnTo>
                        <a:pt x="106" y="25"/>
                      </a:lnTo>
                      <a:lnTo>
                        <a:pt x="71" y="25"/>
                      </a:lnTo>
                      <a:lnTo>
                        <a:pt x="36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A8A8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8" name="Freeform 997">
                  <a:extLst>
                    <a:ext uri="{FF2B5EF4-FFF2-40B4-BE49-F238E27FC236}">
                      <a16:creationId xmlns:a16="http://schemas.microsoft.com/office/drawing/2014/main" id="{BDB52FDE-7FBF-4897-8D27-17920FC07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83" cy="12"/>
                </a:xfrm>
                <a:custGeom>
                  <a:avLst/>
                  <a:gdLst>
                    <a:gd name="T0" fmla="*/ 0 w 365"/>
                    <a:gd name="T1" fmla="*/ 25 h 25"/>
                    <a:gd name="T2" fmla="*/ 36 w 365"/>
                    <a:gd name="T3" fmla="*/ 25 h 25"/>
                    <a:gd name="T4" fmla="*/ 71 w 365"/>
                    <a:gd name="T5" fmla="*/ 25 h 25"/>
                    <a:gd name="T6" fmla="*/ 106 w 365"/>
                    <a:gd name="T7" fmla="*/ 25 h 25"/>
                    <a:gd name="T8" fmla="*/ 140 w 365"/>
                    <a:gd name="T9" fmla="*/ 23 h 25"/>
                    <a:gd name="T10" fmla="*/ 173 w 365"/>
                    <a:gd name="T11" fmla="*/ 23 h 25"/>
                    <a:gd name="T12" fmla="*/ 204 w 365"/>
                    <a:gd name="T13" fmla="*/ 21 h 25"/>
                    <a:gd name="T14" fmla="*/ 233 w 365"/>
                    <a:gd name="T15" fmla="*/ 19 h 25"/>
                    <a:gd name="T16" fmla="*/ 258 w 365"/>
                    <a:gd name="T17" fmla="*/ 17 h 25"/>
                    <a:gd name="T18" fmla="*/ 283 w 365"/>
                    <a:gd name="T19" fmla="*/ 15 h 25"/>
                    <a:gd name="T20" fmla="*/ 304 w 365"/>
                    <a:gd name="T21" fmla="*/ 13 h 25"/>
                    <a:gd name="T22" fmla="*/ 321 w 365"/>
                    <a:gd name="T23" fmla="*/ 12 h 25"/>
                    <a:gd name="T24" fmla="*/ 336 w 365"/>
                    <a:gd name="T25" fmla="*/ 10 h 25"/>
                    <a:gd name="T26" fmla="*/ 350 w 365"/>
                    <a:gd name="T27" fmla="*/ 8 h 25"/>
                    <a:gd name="T28" fmla="*/ 358 w 365"/>
                    <a:gd name="T29" fmla="*/ 6 h 25"/>
                    <a:gd name="T30" fmla="*/ 363 w 365"/>
                    <a:gd name="T31" fmla="*/ 2 h 25"/>
                    <a:gd name="T32" fmla="*/ 365 w 365"/>
                    <a:gd name="T33" fmla="*/ 0 h 25"/>
                    <a:gd name="T34" fmla="*/ 360 w 365"/>
                    <a:gd name="T35" fmla="*/ 0 h 25"/>
                    <a:gd name="T36" fmla="*/ 358 w 365"/>
                    <a:gd name="T37" fmla="*/ 2 h 25"/>
                    <a:gd name="T38" fmla="*/ 352 w 365"/>
                    <a:gd name="T39" fmla="*/ 6 h 25"/>
                    <a:gd name="T40" fmla="*/ 344 w 365"/>
                    <a:gd name="T41" fmla="*/ 8 h 25"/>
                    <a:gd name="T42" fmla="*/ 333 w 365"/>
                    <a:gd name="T43" fmla="*/ 10 h 25"/>
                    <a:gd name="T44" fmla="*/ 317 w 365"/>
                    <a:gd name="T45" fmla="*/ 12 h 25"/>
                    <a:gd name="T46" fmla="*/ 298 w 365"/>
                    <a:gd name="T47" fmla="*/ 13 h 25"/>
                    <a:gd name="T48" fmla="*/ 277 w 365"/>
                    <a:gd name="T49" fmla="*/ 15 h 25"/>
                    <a:gd name="T50" fmla="*/ 254 w 365"/>
                    <a:gd name="T51" fmla="*/ 17 h 25"/>
                    <a:gd name="T52" fmla="*/ 229 w 365"/>
                    <a:gd name="T53" fmla="*/ 19 h 25"/>
                    <a:gd name="T54" fmla="*/ 200 w 365"/>
                    <a:gd name="T55" fmla="*/ 21 h 25"/>
                    <a:gd name="T56" fmla="*/ 169 w 365"/>
                    <a:gd name="T57" fmla="*/ 21 h 25"/>
                    <a:gd name="T58" fmla="*/ 138 w 365"/>
                    <a:gd name="T59" fmla="*/ 23 h 25"/>
                    <a:gd name="T60" fmla="*/ 106 w 365"/>
                    <a:gd name="T61" fmla="*/ 23 h 25"/>
                    <a:gd name="T62" fmla="*/ 71 w 365"/>
                    <a:gd name="T63" fmla="*/ 25 h 25"/>
                    <a:gd name="T64" fmla="*/ 36 w 365"/>
                    <a:gd name="T65" fmla="*/ 25 h 25"/>
                    <a:gd name="T66" fmla="*/ 0 w 365"/>
                    <a:gd name="T67" fmla="*/ 25 h 25"/>
                    <a:gd name="T68" fmla="*/ 0 w 365"/>
                    <a:gd name="T6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5" h="25">
                      <a:moveTo>
                        <a:pt x="0" y="25"/>
                      </a:moveTo>
                      <a:lnTo>
                        <a:pt x="36" y="25"/>
                      </a:lnTo>
                      <a:lnTo>
                        <a:pt x="71" y="25"/>
                      </a:lnTo>
                      <a:lnTo>
                        <a:pt x="106" y="25"/>
                      </a:lnTo>
                      <a:lnTo>
                        <a:pt x="140" y="23"/>
                      </a:lnTo>
                      <a:lnTo>
                        <a:pt x="173" y="23"/>
                      </a:lnTo>
                      <a:lnTo>
                        <a:pt x="204" y="21"/>
                      </a:lnTo>
                      <a:lnTo>
                        <a:pt x="233" y="19"/>
                      </a:lnTo>
                      <a:lnTo>
                        <a:pt x="258" y="17"/>
                      </a:lnTo>
                      <a:lnTo>
                        <a:pt x="283" y="15"/>
                      </a:lnTo>
                      <a:lnTo>
                        <a:pt x="304" y="13"/>
                      </a:lnTo>
                      <a:lnTo>
                        <a:pt x="321" y="12"/>
                      </a:lnTo>
                      <a:lnTo>
                        <a:pt x="336" y="10"/>
                      </a:lnTo>
                      <a:lnTo>
                        <a:pt x="350" y="8"/>
                      </a:lnTo>
                      <a:lnTo>
                        <a:pt x="358" y="6"/>
                      </a:lnTo>
                      <a:lnTo>
                        <a:pt x="363" y="2"/>
                      </a:lnTo>
                      <a:lnTo>
                        <a:pt x="365" y="0"/>
                      </a:lnTo>
                      <a:lnTo>
                        <a:pt x="360" y="0"/>
                      </a:lnTo>
                      <a:lnTo>
                        <a:pt x="358" y="2"/>
                      </a:lnTo>
                      <a:lnTo>
                        <a:pt x="352" y="6"/>
                      </a:lnTo>
                      <a:lnTo>
                        <a:pt x="344" y="8"/>
                      </a:lnTo>
                      <a:lnTo>
                        <a:pt x="333" y="10"/>
                      </a:lnTo>
                      <a:lnTo>
                        <a:pt x="317" y="12"/>
                      </a:lnTo>
                      <a:lnTo>
                        <a:pt x="298" y="13"/>
                      </a:lnTo>
                      <a:lnTo>
                        <a:pt x="277" y="15"/>
                      </a:lnTo>
                      <a:lnTo>
                        <a:pt x="254" y="17"/>
                      </a:lnTo>
                      <a:lnTo>
                        <a:pt x="229" y="19"/>
                      </a:lnTo>
                      <a:lnTo>
                        <a:pt x="200" y="21"/>
                      </a:lnTo>
                      <a:lnTo>
                        <a:pt x="169" y="21"/>
                      </a:lnTo>
                      <a:lnTo>
                        <a:pt x="138" y="23"/>
                      </a:lnTo>
                      <a:lnTo>
                        <a:pt x="106" y="23"/>
                      </a:lnTo>
                      <a:lnTo>
                        <a:pt x="71" y="25"/>
                      </a:lnTo>
                      <a:lnTo>
                        <a:pt x="36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9" name="Freeform 998">
                  <a:extLst>
                    <a:ext uri="{FF2B5EF4-FFF2-40B4-BE49-F238E27FC236}">
                      <a16:creationId xmlns:a16="http://schemas.microsoft.com/office/drawing/2014/main" id="{CDE009EB-E857-4696-A5F4-2C4DC8AA1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80" cy="12"/>
                </a:xfrm>
                <a:custGeom>
                  <a:avLst/>
                  <a:gdLst>
                    <a:gd name="T0" fmla="*/ 0 w 360"/>
                    <a:gd name="T1" fmla="*/ 25 h 25"/>
                    <a:gd name="T2" fmla="*/ 36 w 360"/>
                    <a:gd name="T3" fmla="*/ 25 h 25"/>
                    <a:gd name="T4" fmla="*/ 71 w 360"/>
                    <a:gd name="T5" fmla="*/ 25 h 25"/>
                    <a:gd name="T6" fmla="*/ 106 w 360"/>
                    <a:gd name="T7" fmla="*/ 23 h 25"/>
                    <a:gd name="T8" fmla="*/ 138 w 360"/>
                    <a:gd name="T9" fmla="*/ 23 h 25"/>
                    <a:gd name="T10" fmla="*/ 169 w 360"/>
                    <a:gd name="T11" fmla="*/ 21 h 25"/>
                    <a:gd name="T12" fmla="*/ 200 w 360"/>
                    <a:gd name="T13" fmla="*/ 21 h 25"/>
                    <a:gd name="T14" fmla="*/ 229 w 360"/>
                    <a:gd name="T15" fmla="*/ 19 h 25"/>
                    <a:gd name="T16" fmla="*/ 254 w 360"/>
                    <a:gd name="T17" fmla="*/ 17 h 25"/>
                    <a:gd name="T18" fmla="*/ 277 w 360"/>
                    <a:gd name="T19" fmla="*/ 15 h 25"/>
                    <a:gd name="T20" fmla="*/ 298 w 360"/>
                    <a:gd name="T21" fmla="*/ 13 h 25"/>
                    <a:gd name="T22" fmla="*/ 317 w 360"/>
                    <a:gd name="T23" fmla="*/ 12 h 25"/>
                    <a:gd name="T24" fmla="*/ 333 w 360"/>
                    <a:gd name="T25" fmla="*/ 10 h 25"/>
                    <a:gd name="T26" fmla="*/ 344 w 360"/>
                    <a:gd name="T27" fmla="*/ 8 h 25"/>
                    <a:gd name="T28" fmla="*/ 352 w 360"/>
                    <a:gd name="T29" fmla="*/ 6 h 25"/>
                    <a:gd name="T30" fmla="*/ 358 w 360"/>
                    <a:gd name="T31" fmla="*/ 2 h 25"/>
                    <a:gd name="T32" fmla="*/ 360 w 360"/>
                    <a:gd name="T33" fmla="*/ 0 h 25"/>
                    <a:gd name="T34" fmla="*/ 354 w 360"/>
                    <a:gd name="T35" fmla="*/ 0 h 25"/>
                    <a:gd name="T36" fmla="*/ 352 w 360"/>
                    <a:gd name="T37" fmla="*/ 2 h 25"/>
                    <a:gd name="T38" fmla="*/ 346 w 360"/>
                    <a:gd name="T39" fmla="*/ 6 h 25"/>
                    <a:gd name="T40" fmla="*/ 338 w 360"/>
                    <a:gd name="T41" fmla="*/ 8 h 25"/>
                    <a:gd name="T42" fmla="*/ 327 w 360"/>
                    <a:gd name="T43" fmla="*/ 10 h 25"/>
                    <a:gd name="T44" fmla="*/ 311 w 360"/>
                    <a:gd name="T45" fmla="*/ 12 h 25"/>
                    <a:gd name="T46" fmla="*/ 294 w 360"/>
                    <a:gd name="T47" fmla="*/ 13 h 25"/>
                    <a:gd name="T48" fmla="*/ 273 w 360"/>
                    <a:gd name="T49" fmla="*/ 15 h 25"/>
                    <a:gd name="T50" fmla="*/ 250 w 360"/>
                    <a:gd name="T51" fmla="*/ 17 h 25"/>
                    <a:gd name="T52" fmla="*/ 225 w 360"/>
                    <a:gd name="T53" fmla="*/ 19 h 25"/>
                    <a:gd name="T54" fmla="*/ 196 w 360"/>
                    <a:gd name="T55" fmla="*/ 21 h 25"/>
                    <a:gd name="T56" fmla="*/ 167 w 360"/>
                    <a:gd name="T57" fmla="*/ 21 h 25"/>
                    <a:gd name="T58" fmla="*/ 136 w 360"/>
                    <a:gd name="T59" fmla="*/ 23 h 25"/>
                    <a:gd name="T60" fmla="*/ 104 w 360"/>
                    <a:gd name="T61" fmla="*/ 23 h 25"/>
                    <a:gd name="T62" fmla="*/ 69 w 360"/>
                    <a:gd name="T63" fmla="*/ 25 h 25"/>
                    <a:gd name="T64" fmla="*/ 34 w 360"/>
                    <a:gd name="T65" fmla="*/ 25 h 25"/>
                    <a:gd name="T66" fmla="*/ 0 w 360"/>
                    <a:gd name="T67" fmla="*/ 25 h 25"/>
                    <a:gd name="T68" fmla="*/ 0 w 360"/>
                    <a:gd name="T6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0" h="25">
                      <a:moveTo>
                        <a:pt x="0" y="25"/>
                      </a:moveTo>
                      <a:lnTo>
                        <a:pt x="36" y="25"/>
                      </a:lnTo>
                      <a:lnTo>
                        <a:pt x="71" y="25"/>
                      </a:lnTo>
                      <a:lnTo>
                        <a:pt x="106" y="23"/>
                      </a:lnTo>
                      <a:lnTo>
                        <a:pt x="138" y="23"/>
                      </a:lnTo>
                      <a:lnTo>
                        <a:pt x="169" y="21"/>
                      </a:lnTo>
                      <a:lnTo>
                        <a:pt x="200" y="21"/>
                      </a:lnTo>
                      <a:lnTo>
                        <a:pt x="229" y="19"/>
                      </a:lnTo>
                      <a:lnTo>
                        <a:pt x="254" y="17"/>
                      </a:lnTo>
                      <a:lnTo>
                        <a:pt x="277" y="15"/>
                      </a:lnTo>
                      <a:lnTo>
                        <a:pt x="298" y="13"/>
                      </a:lnTo>
                      <a:lnTo>
                        <a:pt x="317" y="12"/>
                      </a:lnTo>
                      <a:lnTo>
                        <a:pt x="333" y="10"/>
                      </a:lnTo>
                      <a:lnTo>
                        <a:pt x="344" y="8"/>
                      </a:lnTo>
                      <a:lnTo>
                        <a:pt x="352" y="6"/>
                      </a:lnTo>
                      <a:lnTo>
                        <a:pt x="358" y="2"/>
                      </a:lnTo>
                      <a:lnTo>
                        <a:pt x="360" y="0"/>
                      </a:lnTo>
                      <a:lnTo>
                        <a:pt x="354" y="0"/>
                      </a:lnTo>
                      <a:lnTo>
                        <a:pt x="352" y="2"/>
                      </a:lnTo>
                      <a:lnTo>
                        <a:pt x="346" y="6"/>
                      </a:lnTo>
                      <a:lnTo>
                        <a:pt x="338" y="8"/>
                      </a:lnTo>
                      <a:lnTo>
                        <a:pt x="327" y="10"/>
                      </a:lnTo>
                      <a:lnTo>
                        <a:pt x="311" y="12"/>
                      </a:lnTo>
                      <a:lnTo>
                        <a:pt x="294" y="13"/>
                      </a:lnTo>
                      <a:lnTo>
                        <a:pt x="273" y="15"/>
                      </a:lnTo>
                      <a:lnTo>
                        <a:pt x="250" y="17"/>
                      </a:lnTo>
                      <a:lnTo>
                        <a:pt x="225" y="19"/>
                      </a:lnTo>
                      <a:lnTo>
                        <a:pt x="196" y="21"/>
                      </a:lnTo>
                      <a:lnTo>
                        <a:pt x="167" y="21"/>
                      </a:lnTo>
                      <a:lnTo>
                        <a:pt x="136" y="23"/>
                      </a:lnTo>
                      <a:lnTo>
                        <a:pt x="104" y="23"/>
                      </a:lnTo>
                      <a:lnTo>
                        <a:pt x="69" y="25"/>
                      </a:lnTo>
                      <a:lnTo>
                        <a:pt x="34" y="25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0" name="Freeform 999">
                  <a:extLst>
                    <a:ext uri="{FF2B5EF4-FFF2-40B4-BE49-F238E27FC236}">
                      <a16:creationId xmlns:a16="http://schemas.microsoft.com/office/drawing/2014/main" id="{DCA08CAA-5DD7-4C20-B3DB-F19D5053C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77" cy="12"/>
                </a:xfrm>
                <a:custGeom>
                  <a:avLst/>
                  <a:gdLst>
                    <a:gd name="T0" fmla="*/ 0 w 354"/>
                    <a:gd name="T1" fmla="*/ 25 h 25"/>
                    <a:gd name="T2" fmla="*/ 34 w 354"/>
                    <a:gd name="T3" fmla="*/ 25 h 25"/>
                    <a:gd name="T4" fmla="*/ 69 w 354"/>
                    <a:gd name="T5" fmla="*/ 25 h 25"/>
                    <a:gd name="T6" fmla="*/ 104 w 354"/>
                    <a:gd name="T7" fmla="*/ 23 h 25"/>
                    <a:gd name="T8" fmla="*/ 136 w 354"/>
                    <a:gd name="T9" fmla="*/ 23 h 25"/>
                    <a:gd name="T10" fmla="*/ 167 w 354"/>
                    <a:gd name="T11" fmla="*/ 21 h 25"/>
                    <a:gd name="T12" fmla="*/ 196 w 354"/>
                    <a:gd name="T13" fmla="*/ 21 h 25"/>
                    <a:gd name="T14" fmla="*/ 225 w 354"/>
                    <a:gd name="T15" fmla="*/ 19 h 25"/>
                    <a:gd name="T16" fmla="*/ 250 w 354"/>
                    <a:gd name="T17" fmla="*/ 17 h 25"/>
                    <a:gd name="T18" fmla="*/ 273 w 354"/>
                    <a:gd name="T19" fmla="*/ 15 h 25"/>
                    <a:gd name="T20" fmla="*/ 294 w 354"/>
                    <a:gd name="T21" fmla="*/ 13 h 25"/>
                    <a:gd name="T22" fmla="*/ 311 w 354"/>
                    <a:gd name="T23" fmla="*/ 12 h 25"/>
                    <a:gd name="T24" fmla="*/ 327 w 354"/>
                    <a:gd name="T25" fmla="*/ 10 h 25"/>
                    <a:gd name="T26" fmla="*/ 338 w 354"/>
                    <a:gd name="T27" fmla="*/ 8 h 25"/>
                    <a:gd name="T28" fmla="*/ 346 w 354"/>
                    <a:gd name="T29" fmla="*/ 6 h 25"/>
                    <a:gd name="T30" fmla="*/ 352 w 354"/>
                    <a:gd name="T31" fmla="*/ 2 h 25"/>
                    <a:gd name="T32" fmla="*/ 354 w 354"/>
                    <a:gd name="T33" fmla="*/ 0 h 25"/>
                    <a:gd name="T34" fmla="*/ 348 w 354"/>
                    <a:gd name="T35" fmla="*/ 0 h 25"/>
                    <a:gd name="T36" fmla="*/ 346 w 354"/>
                    <a:gd name="T37" fmla="*/ 2 h 25"/>
                    <a:gd name="T38" fmla="*/ 340 w 354"/>
                    <a:gd name="T39" fmla="*/ 6 h 25"/>
                    <a:gd name="T40" fmla="*/ 331 w 354"/>
                    <a:gd name="T41" fmla="*/ 8 h 25"/>
                    <a:gd name="T42" fmla="*/ 317 w 354"/>
                    <a:gd name="T43" fmla="*/ 10 h 25"/>
                    <a:gd name="T44" fmla="*/ 302 w 354"/>
                    <a:gd name="T45" fmla="*/ 12 h 25"/>
                    <a:gd name="T46" fmla="*/ 281 w 354"/>
                    <a:gd name="T47" fmla="*/ 13 h 25"/>
                    <a:gd name="T48" fmla="*/ 258 w 354"/>
                    <a:gd name="T49" fmla="*/ 15 h 25"/>
                    <a:gd name="T50" fmla="*/ 233 w 354"/>
                    <a:gd name="T51" fmla="*/ 17 h 25"/>
                    <a:gd name="T52" fmla="*/ 204 w 354"/>
                    <a:gd name="T53" fmla="*/ 19 h 25"/>
                    <a:gd name="T54" fmla="*/ 175 w 354"/>
                    <a:gd name="T55" fmla="*/ 21 h 25"/>
                    <a:gd name="T56" fmla="*/ 142 w 354"/>
                    <a:gd name="T57" fmla="*/ 21 h 25"/>
                    <a:gd name="T58" fmla="*/ 108 w 354"/>
                    <a:gd name="T59" fmla="*/ 23 h 25"/>
                    <a:gd name="T60" fmla="*/ 73 w 354"/>
                    <a:gd name="T61" fmla="*/ 23 h 25"/>
                    <a:gd name="T62" fmla="*/ 36 w 354"/>
                    <a:gd name="T63" fmla="*/ 23 h 25"/>
                    <a:gd name="T64" fmla="*/ 0 w 354"/>
                    <a:gd name="T65" fmla="*/ 25 h 25"/>
                    <a:gd name="T66" fmla="*/ 0 w 354"/>
                    <a:gd name="T67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4" h="25">
                      <a:moveTo>
                        <a:pt x="0" y="25"/>
                      </a:moveTo>
                      <a:lnTo>
                        <a:pt x="34" y="25"/>
                      </a:lnTo>
                      <a:lnTo>
                        <a:pt x="69" y="25"/>
                      </a:lnTo>
                      <a:lnTo>
                        <a:pt x="104" y="23"/>
                      </a:lnTo>
                      <a:lnTo>
                        <a:pt x="136" y="23"/>
                      </a:lnTo>
                      <a:lnTo>
                        <a:pt x="167" y="21"/>
                      </a:lnTo>
                      <a:lnTo>
                        <a:pt x="196" y="21"/>
                      </a:lnTo>
                      <a:lnTo>
                        <a:pt x="225" y="19"/>
                      </a:lnTo>
                      <a:lnTo>
                        <a:pt x="250" y="17"/>
                      </a:lnTo>
                      <a:lnTo>
                        <a:pt x="273" y="15"/>
                      </a:lnTo>
                      <a:lnTo>
                        <a:pt x="294" y="13"/>
                      </a:lnTo>
                      <a:lnTo>
                        <a:pt x="311" y="12"/>
                      </a:lnTo>
                      <a:lnTo>
                        <a:pt x="327" y="10"/>
                      </a:lnTo>
                      <a:lnTo>
                        <a:pt x="338" y="8"/>
                      </a:lnTo>
                      <a:lnTo>
                        <a:pt x="346" y="6"/>
                      </a:lnTo>
                      <a:lnTo>
                        <a:pt x="352" y="2"/>
                      </a:lnTo>
                      <a:lnTo>
                        <a:pt x="354" y="0"/>
                      </a:lnTo>
                      <a:lnTo>
                        <a:pt x="348" y="0"/>
                      </a:lnTo>
                      <a:lnTo>
                        <a:pt x="346" y="2"/>
                      </a:lnTo>
                      <a:lnTo>
                        <a:pt x="340" y="6"/>
                      </a:lnTo>
                      <a:lnTo>
                        <a:pt x="331" y="8"/>
                      </a:lnTo>
                      <a:lnTo>
                        <a:pt x="317" y="10"/>
                      </a:lnTo>
                      <a:lnTo>
                        <a:pt x="302" y="12"/>
                      </a:lnTo>
                      <a:lnTo>
                        <a:pt x="281" y="13"/>
                      </a:lnTo>
                      <a:lnTo>
                        <a:pt x="258" y="15"/>
                      </a:lnTo>
                      <a:lnTo>
                        <a:pt x="233" y="17"/>
                      </a:lnTo>
                      <a:lnTo>
                        <a:pt x="204" y="19"/>
                      </a:lnTo>
                      <a:lnTo>
                        <a:pt x="175" y="21"/>
                      </a:lnTo>
                      <a:lnTo>
                        <a:pt x="142" y="21"/>
                      </a:lnTo>
                      <a:lnTo>
                        <a:pt x="108" y="23"/>
                      </a:lnTo>
                      <a:lnTo>
                        <a:pt x="73" y="23"/>
                      </a:lnTo>
                      <a:lnTo>
                        <a:pt x="36" y="23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1" name="Freeform 1000">
                  <a:extLst>
                    <a:ext uri="{FF2B5EF4-FFF2-40B4-BE49-F238E27FC236}">
                      <a16:creationId xmlns:a16="http://schemas.microsoft.com/office/drawing/2014/main" id="{C82858AC-28FE-4A4B-8DB3-FF0812AFF4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74" cy="12"/>
                </a:xfrm>
                <a:custGeom>
                  <a:avLst/>
                  <a:gdLst>
                    <a:gd name="T0" fmla="*/ 0 w 348"/>
                    <a:gd name="T1" fmla="*/ 25 h 25"/>
                    <a:gd name="T2" fmla="*/ 36 w 348"/>
                    <a:gd name="T3" fmla="*/ 23 h 25"/>
                    <a:gd name="T4" fmla="*/ 73 w 348"/>
                    <a:gd name="T5" fmla="*/ 23 h 25"/>
                    <a:gd name="T6" fmla="*/ 108 w 348"/>
                    <a:gd name="T7" fmla="*/ 23 h 25"/>
                    <a:gd name="T8" fmla="*/ 142 w 348"/>
                    <a:gd name="T9" fmla="*/ 21 h 25"/>
                    <a:gd name="T10" fmla="*/ 175 w 348"/>
                    <a:gd name="T11" fmla="*/ 21 h 25"/>
                    <a:gd name="T12" fmla="*/ 204 w 348"/>
                    <a:gd name="T13" fmla="*/ 19 h 25"/>
                    <a:gd name="T14" fmla="*/ 233 w 348"/>
                    <a:gd name="T15" fmla="*/ 17 h 25"/>
                    <a:gd name="T16" fmla="*/ 258 w 348"/>
                    <a:gd name="T17" fmla="*/ 15 h 25"/>
                    <a:gd name="T18" fmla="*/ 281 w 348"/>
                    <a:gd name="T19" fmla="*/ 13 h 25"/>
                    <a:gd name="T20" fmla="*/ 302 w 348"/>
                    <a:gd name="T21" fmla="*/ 12 h 25"/>
                    <a:gd name="T22" fmla="*/ 317 w 348"/>
                    <a:gd name="T23" fmla="*/ 10 h 25"/>
                    <a:gd name="T24" fmla="*/ 331 w 348"/>
                    <a:gd name="T25" fmla="*/ 8 h 25"/>
                    <a:gd name="T26" fmla="*/ 340 w 348"/>
                    <a:gd name="T27" fmla="*/ 6 h 25"/>
                    <a:gd name="T28" fmla="*/ 346 w 348"/>
                    <a:gd name="T29" fmla="*/ 2 h 25"/>
                    <a:gd name="T30" fmla="*/ 348 w 348"/>
                    <a:gd name="T31" fmla="*/ 0 h 25"/>
                    <a:gd name="T32" fmla="*/ 342 w 348"/>
                    <a:gd name="T33" fmla="*/ 0 h 25"/>
                    <a:gd name="T34" fmla="*/ 340 w 348"/>
                    <a:gd name="T35" fmla="*/ 2 h 25"/>
                    <a:gd name="T36" fmla="*/ 335 w 348"/>
                    <a:gd name="T37" fmla="*/ 6 h 25"/>
                    <a:gd name="T38" fmla="*/ 325 w 348"/>
                    <a:gd name="T39" fmla="*/ 8 h 25"/>
                    <a:gd name="T40" fmla="*/ 311 w 348"/>
                    <a:gd name="T41" fmla="*/ 10 h 25"/>
                    <a:gd name="T42" fmla="*/ 296 w 348"/>
                    <a:gd name="T43" fmla="*/ 12 h 25"/>
                    <a:gd name="T44" fmla="*/ 277 w 348"/>
                    <a:gd name="T45" fmla="*/ 13 h 25"/>
                    <a:gd name="T46" fmla="*/ 254 w 348"/>
                    <a:gd name="T47" fmla="*/ 15 h 25"/>
                    <a:gd name="T48" fmla="*/ 229 w 348"/>
                    <a:gd name="T49" fmla="*/ 17 h 25"/>
                    <a:gd name="T50" fmla="*/ 202 w 348"/>
                    <a:gd name="T51" fmla="*/ 19 h 25"/>
                    <a:gd name="T52" fmla="*/ 171 w 348"/>
                    <a:gd name="T53" fmla="*/ 21 h 25"/>
                    <a:gd name="T54" fmla="*/ 140 w 348"/>
                    <a:gd name="T55" fmla="*/ 21 h 25"/>
                    <a:gd name="T56" fmla="*/ 106 w 348"/>
                    <a:gd name="T57" fmla="*/ 23 h 25"/>
                    <a:gd name="T58" fmla="*/ 71 w 348"/>
                    <a:gd name="T59" fmla="*/ 23 h 25"/>
                    <a:gd name="T60" fmla="*/ 36 w 348"/>
                    <a:gd name="T61" fmla="*/ 23 h 25"/>
                    <a:gd name="T62" fmla="*/ 0 w 348"/>
                    <a:gd name="T63" fmla="*/ 23 h 25"/>
                    <a:gd name="T64" fmla="*/ 0 w 348"/>
                    <a:gd name="T65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48" h="25">
                      <a:moveTo>
                        <a:pt x="0" y="25"/>
                      </a:moveTo>
                      <a:lnTo>
                        <a:pt x="36" y="23"/>
                      </a:lnTo>
                      <a:lnTo>
                        <a:pt x="73" y="23"/>
                      </a:lnTo>
                      <a:lnTo>
                        <a:pt x="108" y="23"/>
                      </a:lnTo>
                      <a:lnTo>
                        <a:pt x="142" y="21"/>
                      </a:lnTo>
                      <a:lnTo>
                        <a:pt x="175" y="21"/>
                      </a:lnTo>
                      <a:lnTo>
                        <a:pt x="204" y="19"/>
                      </a:lnTo>
                      <a:lnTo>
                        <a:pt x="233" y="17"/>
                      </a:lnTo>
                      <a:lnTo>
                        <a:pt x="258" y="15"/>
                      </a:lnTo>
                      <a:lnTo>
                        <a:pt x="281" y="13"/>
                      </a:lnTo>
                      <a:lnTo>
                        <a:pt x="302" y="12"/>
                      </a:lnTo>
                      <a:lnTo>
                        <a:pt x="317" y="10"/>
                      </a:lnTo>
                      <a:lnTo>
                        <a:pt x="331" y="8"/>
                      </a:lnTo>
                      <a:lnTo>
                        <a:pt x="340" y="6"/>
                      </a:lnTo>
                      <a:lnTo>
                        <a:pt x="346" y="2"/>
                      </a:lnTo>
                      <a:lnTo>
                        <a:pt x="348" y="0"/>
                      </a:lnTo>
                      <a:lnTo>
                        <a:pt x="342" y="0"/>
                      </a:lnTo>
                      <a:lnTo>
                        <a:pt x="340" y="2"/>
                      </a:lnTo>
                      <a:lnTo>
                        <a:pt x="335" y="6"/>
                      </a:lnTo>
                      <a:lnTo>
                        <a:pt x="325" y="8"/>
                      </a:lnTo>
                      <a:lnTo>
                        <a:pt x="311" y="10"/>
                      </a:lnTo>
                      <a:lnTo>
                        <a:pt x="296" y="12"/>
                      </a:lnTo>
                      <a:lnTo>
                        <a:pt x="277" y="13"/>
                      </a:lnTo>
                      <a:lnTo>
                        <a:pt x="254" y="15"/>
                      </a:lnTo>
                      <a:lnTo>
                        <a:pt x="229" y="17"/>
                      </a:lnTo>
                      <a:lnTo>
                        <a:pt x="202" y="19"/>
                      </a:lnTo>
                      <a:lnTo>
                        <a:pt x="171" y="21"/>
                      </a:lnTo>
                      <a:lnTo>
                        <a:pt x="140" y="21"/>
                      </a:lnTo>
                      <a:lnTo>
                        <a:pt x="106" y="23"/>
                      </a:lnTo>
                      <a:lnTo>
                        <a:pt x="71" y="23"/>
                      </a:lnTo>
                      <a:lnTo>
                        <a:pt x="36" y="23"/>
                      </a:lnTo>
                      <a:lnTo>
                        <a:pt x="0" y="2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A2A2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2" name="Freeform 1001">
                  <a:extLst>
                    <a:ext uri="{FF2B5EF4-FFF2-40B4-BE49-F238E27FC236}">
                      <a16:creationId xmlns:a16="http://schemas.microsoft.com/office/drawing/2014/main" id="{D35FCF37-7B87-40CB-BD18-49D7C0AE0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71" cy="12"/>
                </a:xfrm>
                <a:custGeom>
                  <a:avLst/>
                  <a:gdLst>
                    <a:gd name="T0" fmla="*/ 0 w 342"/>
                    <a:gd name="T1" fmla="*/ 23 h 23"/>
                    <a:gd name="T2" fmla="*/ 36 w 342"/>
                    <a:gd name="T3" fmla="*/ 23 h 23"/>
                    <a:gd name="T4" fmla="*/ 71 w 342"/>
                    <a:gd name="T5" fmla="*/ 23 h 23"/>
                    <a:gd name="T6" fmla="*/ 106 w 342"/>
                    <a:gd name="T7" fmla="*/ 23 h 23"/>
                    <a:gd name="T8" fmla="*/ 140 w 342"/>
                    <a:gd name="T9" fmla="*/ 21 h 23"/>
                    <a:gd name="T10" fmla="*/ 171 w 342"/>
                    <a:gd name="T11" fmla="*/ 21 h 23"/>
                    <a:gd name="T12" fmla="*/ 202 w 342"/>
                    <a:gd name="T13" fmla="*/ 19 h 23"/>
                    <a:gd name="T14" fmla="*/ 229 w 342"/>
                    <a:gd name="T15" fmla="*/ 17 h 23"/>
                    <a:gd name="T16" fmla="*/ 254 w 342"/>
                    <a:gd name="T17" fmla="*/ 15 h 23"/>
                    <a:gd name="T18" fmla="*/ 277 w 342"/>
                    <a:gd name="T19" fmla="*/ 13 h 23"/>
                    <a:gd name="T20" fmla="*/ 296 w 342"/>
                    <a:gd name="T21" fmla="*/ 12 h 23"/>
                    <a:gd name="T22" fmla="*/ 311 w 342"/>
                    <a:gd name="T23" fmla="*/ 10 h 23"/>
                    <a:gd name="T24" fmla="*/ 325 w 342"/>
                    <a:gd name="T25" fmla="*/ 8 h 23"/>
                    <a:gd name="T26" fmla="*/ 335 w 342"/>
                    <a:gd name="T27" fmla="*/ 6 h 23"/>
                    <a:gd name="T28" fmla="*/ 340 w 342"/>
                    <a:gd name="T29" fmla="*/ 2 h 23"/>
                    <a:gd name="T30" fmla="*/ 342 w 342"/>
                    <a:gd name="T31" fmla="*/ 0 h 23"/>
                    <a:gd name="T32" fmla="*/ 336 w 342"/>
                    <a:gd name="T33" fmla="*/ 0 h 23"/>
                    <a:gd name="T34" fmla="*/ 335 w 342"/>
                    <a:gd name="T35" fmla="*/ 2 h 23"/>
                    <a:gd name="T36" fmla="*/ 329 w 342"/>
                    <a:gd name="T37" fmla="*/ 6 h 23"/>
                    <a:gd name="T38" fmla="*/ 319 w 342"/>
                    <a:gd name="T39" fmla="*/ 8 h 23"/>
                    <a:gd name="T40" fmla="*/ 308 w 342"/>
                    <a:gd name="T41" fmla="*/ 10 h 23"/>
                    <a:gd name="T42" fmla="*/ 290 w 342"/>
                    <a:gd name="T43" fmla="*/ 12 h 23"/>
                    <a:gd name="T44" fmla="*/ 271 w 342"/>
                    <a:gd name="T45" fmla="*/ 13 h 23"/>
                    <a:gd name="T46" fmla="*/ 250 w 342"/>
                    <a:gd name="T47" fmla="*/ 15 h 23"/>
                    <a:gd name="T48" fmla="*/ 225 w 342"/>
                    <a:gd name="T49" fmla="*/ 17 h 23"/>
                    <a:gd name="T50" fmla="*/ 198 w 342"/>
                    <a:gd name="T51" fmla="*/ 19 h 23"/>
                    <a:gd name="T52" fmla="*/ 169 w 342"/>
                    <a:gd name="T53" fmla="*/ 21 h 23"/>
                    <a:gd name="T54" fmla="*/ 136 w 342"/>
                    <a:gd name="T55" fmla="*/ 21 h 23"/>
                    <a:gd name="T56" fmla="*/ 104 w 342"/>
                    <a:gd name="T57" fmla="*/ 23 h 23"/>
                    <a:gd name="T58" fmla="*/ 71 w 342"/>
                    <a:gd name="T59" fmla="*/ 23 h 23"/>
                    <a:gd name="T60" fmla="*/ 36 w 342"/>
                    <a:gd name="T61" fmla="*/ 23 h 23"/>
                    <a:gd name="T62" fmla="*/ 0 w 342"/>
                    <a:gd name="T63" fmla="*/ 23 h 23"/>
                    <a:gd name="T64" fmla="*/ 0 w 342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42" h="23">
                      <a:moveTo>
                        <a:pt x="0" y="23"/>
                      </a:moveTo>
                      <a:lnTo>
                        <a:pt x="36" y="23"/>
                      </a:lnTo>
                      <a:lnTo>
                        <a:pt x="71" y="23"/>
                      </a:lnTo>
                      <a:lnTo>
                        <a:pt x="106" y="23"/>
                      </a:lnTo>
                      <a:lnTo>
                        <a:pt x="140" y="21"/>
                      </a:lnTo>
                      <a:lnTo>
                        <a:pt x="171" y="21"/>
                      </a:lnTo>
                      <a:lnTo>
                        <a:pt x="202" y="19"/>
                      </a:lnTo>
                      <a:lnTo>
                        <a:pt x="229" y="17"/>
                      </a:lnTo>
                      <a:lnTo>
                        <a:pt x="254" y="15"/>
                      </a:lnTo>
                      <a:lnTo>
                        <a:pt x="277" y="13"/>
                      </a:lnTo>
                      <a:lnTo>
                        <a:pt x="296" y="12"/>
                      </a:lnTo>
                      <a:lnTo>
                        <a:pt x="311" y="10"/>
                      </a:lnTo>
                      <a:lnTo>
                        <a:pt x="325" y="8"/>
                      </a:lnTo>
                      <a:lnTo>
                        <a:pt x="335" y="6"/>
                      </a:lnTo>
                      <a:lnTo>
                        <a:pt x="340" y="2"/>
                      </a:lnTo>
                      <a:lnTo>
                        <a:pt x="342" y="0"/>
                      </a:lnTo>
                      <a:lnTo>
                        <a:pt x="336" y="0"/>
                      </a:lnTo>
                      <a:lnTo>
                        <a:pt x="335" y="2"/>
                      </a:lnTo>
                      <a:lnTo>
                        <a:pt x="329" y="6"/>
                      </a:lnTo>
                      <a:lnTo>
                        <a:pt x="319" y="8"/>
                      </a:lnTo>
                      <a:lnTo>
                        <a:pt x="308" y="10"/>
                      </a:lnTo>
                      <a:lnTo>
                        <a:pt x="290" y="12"/>
                      </a:lnTo>
                      <a:lnTo>
                        <a:pt x="271" y="13"/>
                      </a:lnTo>
                      <a:lnTo>
                        <a:pt x="250" y="15"/>
                      </a:lnTo>
                      <a:lnTo>
                        <a:pt x="225" y="17"/>
                      </a:lnTo>
                      <a:lnTo>
                        <a:pt x="198" y="19"/>
                      </a:lnTo>
                      <a:lnTo>
                        <a:pt x="169" y="21"/>
                      </a:lnTo>
                      <a:lnTo>
                        <a:pt x="136" y="21"/>
                      </a:lnTo>
                      <a:lnTo>
                        <a:pt x="104" y="23"/>
                      </a:lnTo>
                      <a:lnTo>
                        <a:pt x="71" y="23"/>
                      </a:lnTo>
                      <a:lnTo>
                        <a:pt x="36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3" name="Freeform 1002">
                  <a:extLst>
                    <a:ext uri="{FF2B5EF4-FFF2-40B4-BE49-F238E27FC236}">
                      <a16:creationId xmlns:a16="http://schemas.microsoft.com/office/drawing/2014/main" id="{50A15E6A-A5BA-4883-B2B3-B19E127B6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68" cy="12"/>
                </a:xfrm>
                <a:custGeom>
                  <a:avLst/>
                  <a:gdLst>
                    <a:gd name="T0" fmla="*/ 0 w 336"/>
                    <a:gd name="T1" fmla="*/ 23 h 23"/>
                    <a:gd name="T2" fmla="*/ 36 w 336"/>
                    <a:gd name="T3" fmla="*/ 23 h 23"/>
                    <a:gd name="T4" fmla="*/ 71 w 336"/>
                    <a:gd name="T5" fmla="*/ 23 h 23"/>
                    <a:gd name="T6" fmla="*/ 104 w 336"/>
                    <a:gd name="T7" fmla="*/ 23 h 23"/>
                    <a:gd name="T8" fmla="*/ 136 w 336"/>
                    <a:gd name="T9" fmla="*/ 21 h 23"/>
                    <a:gd name="T10" fmla="*/ 169 w 336"/>
                    <a:gd name="T11" fmla="*/ 21 h 23"/>
                    <a:gd name="T12" fmla="*/ 198 w 336"/>
                    <a:gd name="T13" fmla="*/ 19 h 23"/>
                    <a:gd name="T14" fmla="*/ 225 w 336"/>
                    <a:gd name="T15" fmla="*/ 17 h 23"/>
                    <a:gd name="T16" fmla="*/ 250 w 336"/>
                    <a:gd name="T17" fmla="*/ 15 h 23"/>
                    <a:gd name="T18" fmla="*/ 271 w 336"/>
                    <a:gd name="T19" fmla="*/ 13 h 23"/>
                    <a:gd name="T20" fmla="*/ 290 w 336"/>
                    <a:gd name="T21" fmla="*/ 12 h 23"/>
                    <a:gd name="T22" fmla="*/ 308 w 336"/>
                    <a:gd name="T23" fmla="*/ 10 h 23"/>
                    <a:gd name="T24" fmla="*/ 319 w 336"/>
                    <a:gd name="T25" fmla="*/ 8 h 23"/>
                    <a:gd name="T26" fmla="*/ 329 w 336"/>
                    <a:gd name="T27" fmla="*/ 6 h 23"/>
                    <a:gd name="T28" fmla="*/ 335 w 336"/>
                    <a:gd name="T29" fmla="*/ 2 h 23"/>
                    <a:gd name="T30" fmla="*/ 336 w 336"/>
                    <a:gd name="T31" fmla="*/ 0 h 23"/>
                    <a:gd name="T32" fmla="*/ 331 w 336"/>
                    <a:gd name="T33" fmla="*/ 0 h 23"/>
                    <a:gd name="T34" fmla="*/ 329 w 336"/>
                    <a:gd name="T35" fmla="*/ 2 h 23"/>
                    <a:gd name="T36" fmla="*/ 323 w 336"/>
                    <a:gd name="T37" fmla="*/ 6 h 23"/>
                    <a:gd name="T38" fmla="*/ 313 w 336"/>
                    <a:gd name="T39" fmla="*/ 8 h 23"/>
                    <a:gd name="T40" fmla="*/ 302 w 336"/>
                    <a:gd name="T41" fmla="*/ 10 h 23"/>
                    <a:gd name="T42" fmla="*/ 286 w 336"/>
                    <a:gd name="T43" fmla="*/ 12 h 23"/>
                    <a:gd name="T44" fmla="*/ 267 w 336"/>
                    <a:gd name="T45" fmla="*/ 13 h 23"/>
                    <a:gd name="T46" fmla="*/ 246 w 336"/>
                    <a:gd name="T47" fmla="*/ 15 h 23"/>
                    <a:gd name="T48" fmla="*/ 221 w 336"/>
                    <a:gd name="T49" fmla="*/ 17 h 23"/>
                    <a:gd name="T50" fmla="*/ 194 w 336"/>
                    <a:gd name="T51" fmla="*/ 19 h 23"/>
                    <a:gd name="T52" fmla="*/ 165 w 336"/>
                    <a:gd name="T53" fmla="*/ 19 h 23"/>
                    <a:gd name="T54" fmla="*/ 134 w 336"/>
                    <a:gd name="T55" fmla="*/ 21 h 23"/>
                    <a:gd name="T56" fmla="*/ 102 w 336"/>
                    <a:gd name="T57" fmla="*/ 21 h 23"/>
                    <a:gd name="T58" fmla="*/ 69 w 336"/>
                    <a:gd name="T59" fmla="*/ 23 h 23"/>
                    <a:gd name="T60" fmla="*/ 34 w 336"/>
                    <a:gd name="T61" fmla="*/ 23 h 23"/>
                    <a:gd name="T62" fmla="*/ 0 w 336"/>
                    <a:gd name="T63" fmla="*/ 23 h 23"/>
                    <a:gd name="T64" fmla="*/ 0 w 336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6" h="23">
                      <a:moveTo>
                        <a:pt x="0" y="23"/>
                      </a:moveTo>
                      <a:lnTo>
                        <a:pt x="36" y="23"/>
                      </a:lnTo>
                      <a:lnTo>
                        <a:pt x="71" y="23"/>
                      </a:lnTo>
                      <a:lnTo>
                        <a:pt x="104" y="23"/>
                      </a:lnTo>
                      <a:lnTo>
                        <a:pt x="136" y="21"/>
                      </a:lnTo>
                      <a:lnTo>
                        <a:pt x="169" y="21"/>
                      </a:lnTo>
                      <a:lnTo>
                        <a:pt x="198" y="19"/>
                      </a:lnTo>
                      <a:lnTo>
                        <a:pt x="225" y="17"/>
                      </a:lnTo>
                      <a:lnTo>
                        <a:pt x="250" y="15"/>
                      </a:lnTo>
                      <a:lnTo>
                        <a:pt x="271" y="13"/>
                      </a:lnTo>
                      <a:lnTo>
                        <a:pt x="290" y="12"/>
                      </a:lnTo>
                      <a:lnTo>
                        <a:pt x="308" y="10"/>
                      </a:lnTo>
                      <a:lnTo>
                        <a:pt x="319" y="8"/>
                      </a:lnTo>
                      <a:lnTo>
                        <a:pt x="329" y="6"/>
                      </a:lnTo>
                      <a:lnTo>
                        <a:pt x="335" y="2"/>
                      </a:lnTo>
                      <a:lnTo>
                        <a:pt x="336" y="0"/>
                      </a:lnTo>
                      <a:lnTo>
                        <a:pt x="331" y="0"/>
                      </a:lnTo>
                      <a:lnTo>
                        <a:pt x="329" y="2"/>
                      </a:lnTo>
                      <a:lnTo>
                        <a:pt x="323" y="6"/>
                      </a:lnTo>
                      <a:lnTo>
                        <a:pt x="313" y="8"/>
                      </a:lnTo>
                      <a:lnTo>
                        <a:pt x="302" y="10"/>
                      </a:lnTo>
                      <a:lnTo>
                        <a:pt x="286" y="12"/>
                      </a:lnTo>
                      <a:lnTo>
                        <a:pt x="267" y="13"/>
                      </a:lnTo>
                      <a:lnTo>
                        <a:pt x="246" y="15"/>
                      </a:lnTo>
                      <a:lnTo>
                        <a:pt x="221" y="17"/>
                      </a:lnTo>
                      <a:lnTo>
                        <a:pt x="194" y="19"/>
                      </a:lnTo>
                      <a:lnTo>
                        <a:pt x="165" y="19"/>
                      </a:lnTo>
                      <a:lnTo>
                        <a:pt x="134" y="21"/>
                      </a:lnTo>
                      <a:lnTo>
                        <a:pt x="102" y="21"/>
                      </a:lnTo>
                      <a:lnTo>
                        <a:pt x="69" y="23"/>
                      </a:lnTo>
                      <a:lnTo>
                        <a:pt x="34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4" name="Freeform 1003">
                  <a:extLst>
                    <a:ext uri="{FF2B5EF4-FFF2-40B4-BE49-F238E27FC236}">
                      <a16:creationId xmlns:a16="http://schemas.microsoft.com/office/drawing/2014/main" id="{CC8D46B3-DE7D-44FC-8253-4B5E23A22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65" cy="12"/>
                </a:xfrm>
                <a:custGeom>
                  <a:avLst/>
                  <a:gdLst>
                    <a:gd name="T0" fmla="*/ 0 w 331"/>
                    <a:gd name="T1" fmla="*/ 23 h 23"/>
                    <a:gd name="T2" fmla="*/ 34 w 331"/>
                    <a:gd name="T3" fmla="*/ 23 h 23"/>
                    <a:gd name="T4" fmla="*/ 69 w 331"/>
                    <a:gd name="T5" fmla="*/ 23 h 23"/>
                    <a:gd name="T6" fmla="*/ 102 w 331"/>
                    <a:gd name="T7" fmla="*/ 21 h 23"/>
                    <a:gd name="T8" fmla="*/ 134 w 331"/>
                    <a:gd name="T9" fmla="*/ 21 h 23"/>
                    <a:gd name="T10" fmla="*/ 165 w 331"/>
                    <a:gd name="T11" fmla="*/ 19 h 23"/>
                    <a:gd name="T12" fmla="*/ 194 w 331"/>
                    <a:gd name="T13" fmla="*/ 19 h 23"/>
                    <a:gd name="T14" fmla="*/ 221 w 331"/>
                    <a:gd name="T15" fmla="*/ 17 h 23"/>
                    <a:gd name="T16" fmla="*/ 246 w 331"/>
                    <a:gd name="T17" fmla="*/ 15 h 23"/>
                    <a:gd name="T18" fmla="*/ 267 w 331"/>
                    <a:gd name="T19" fmla="*/ 13 h 23"/>
                    <a:gd name="T20" fmla="*/ 286 w 331"/>
                    <a:gd name="T21" fmla="*/ 12 h 23"/>
                    <a:gd name="T22" fmla="*/ 302 w 331"/>
                    <a:gd name="T23" fmla="*/ 10 h 23"/>
                    <a:gd name="T24" fmla="*/ 313 w 331"/>
                    <a:gd name="T25" fmla="*/ 8 h 23"/>
                    <a:gd name="T26" fmla="*/ 323 w 331"/>
                    <a:gd name="T27" fmla="*/ 6 h 23"/>
                    <a:gd name="T28" fmla="*/ 329 w 331"/>
                    <a:gd name="T29" fmla="*/ 2 h 23"/>
                    <a:gd name="T30" fmla="*/ 331 w 331"/>
                    <a:gd name="T31" fmla="*/ 0 h 23"/>
                    <a:gd name="T32" fmla="*/ 325 w 331"/>
                    <a:gd name="T33" fmla="*/ 0 h 23"/>
                    <a:gd name="T34" fmla="*/ 323 w 331"/>
                    <a:gd name="T35" fmla="*/ 2 h 23"/>
                    <a:gd name="T36" fmla="*/ 317 w 331"/>
                    <a:gd name="T37" fmla="*/ 6 h 23"/>
                    <a:gd name="T38" fmla="*/ 310 w 331"/>
                    <a:gd name="T39" fmla="*/ 8 h 23"/>
                    <a:gd name="T40" fmla="*/ 296 w 331"/>
                    <a:gd name="T41" fmla="*/ 10 h 23"/>
                    <a:gd name="T42" fmla="*/ 281 w 331"/>
                    <a:gd name="T43" fmla="*/ 12 h 23"/>
                    <a:gd name="T44" fmla="*/ 263 w 331"/>
                    <a:gd name="T45" fmla="*/ 13 h 23"/>
                    <a:gd name="T46" fmla="*/ 242 w 331"/>
                    <a:gd name="T47" fmla="*/ 15 h 23"/>
                    <a:gd name="T48" fmla="*/ 217 w 331"/>
                    <a:gd name="T49" fmla="*/ 17 h 23"/>
                    <a:gd name="T50" fmla="*/ 190 w 331"/>
                    <a:gd name="T51" fmla="*/ 19 h 23"/>
                    <a:gd name="T52" fmla="*/ 163 w 331"/>
                    <a:gd name="T53" fmla="*/ 19 h 23"/>
                    <a:gd name="T54" fmla="*/ 133 w 331"/>
                    <a:gd name="T55" fmla="*/ 21 h 23"/>
                    <a:gd name="T56" fmla="*/ 100 w 331"/>
                    <a:gd name="T57" fmla="*/ 21 h 23"/>
                    <a:gd name="T58" fmla="*/ 67 w 331"/>
                    <a:gd name="T59" fmla="*/ 21 h 23"/>
                    <a:gd name="T60" fmla="*/ 34 w 331"/>
                    <a:gd name="T61" fmla="*/ 23 h 23"/>
                    <a:gd name="T62" fmla="*/ 0 w 331"/>
                    <a:gd name="T63" fmla="*/ 23 h 23"/>
                    <a:gd name="T64" fmla="*/ 0 w 331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1" h="23">
                      <a:moveTo>
                        <a:pt x="0" y="23"/>
                      </a:moveTo>
                      <a:lnTo>
                        <a:pt x="34" y="23"/>
                      </a:lnTo>
                      <a:lnTo>
                        <a:pt x="69" y="23"/>
                      </a:lnTo>
                      <a:lnTo>
                        <a:pt x="102" y="21"/>
                      </a:lnTo>
                      <a:lnTo>
                        <a:pt x="134" y="21"/>
                      </a:lnTo>
                      <a:lnTo>
                        <a:pt x="165" y="19"/>
                      </a:lnTo>
                      <a:lnTo>
                        <a:pt x="194" y="19"/>
                      </a:lnTo>
                      <a:lnTo>
                        <a:pt x="221" y="17"/>
                      </a:lnTo>
                      <a:lnTo>
                        <a:pt x="246" y="15"/>
                      </a:lnTo>
                      <a:lnTo>
                        <a:pt x="267" y="13"/>
                      </a:lnTo>
                      <a:lnTo>
                        <a:pt x="286" y="12"/>
                      </a:lnTo>
                      <a:lnTo>
                        <a:pt x="302" y="10"/>
                      </a:lnTo>
                      <a:lnTo>
                        <a:pt x="313" y="8"/>
                      </a:lnTo>
                      <a:lnTo>
                        <a:pt x="323" y="6"/>
                      </a:lnTo>
                      <a:lnTo>
                        <a:pt x="329" y="2"/>
                      </a:lnTo>
                      <a:lnTo>
                        <a:pt x="331" y="0"/>
                      </a:lnTo>
                      <a:lnTo>
                        <a:pt x="325" y="0"/>
                      </a:lnTo>
                      <a:lnTo>
                        <a:pt x="323" y="2"/>
                      </a:lnTo>
                      <a:lnTo>
                        <a:pt x="317" y="6"/>
                      </a:lnTo>
                      <a:lnTo>
                        <a:pt x="310" y="8"/>
                      </a:lnTo>
                      <a:lnTo>
                        <a:pt x="296" y="10"/>
                      </a:lnTo>
                      <a:lnTo>
                        <a:pt x="281" y="12"/>
                      </a:lnTo>
                      <a:lnTo>
                        <a:pt x="263" y="13"/>
                      </a:lnTo>
                      <a:lnTo>
                        <a:pt x="242" y="15"/>
                      </a:lnTo>
                      <a:lnTo>
                        <a:pt x="217" y="17"/>
                      </a:lnTo>
                      <a:lnTo>
                        <a:pt x="190" y="19"/>
                      </a:lnTo>
                      <a:lnTo>
                        <a:pt x="163" y="19"/>
                      </a:lnTo>
                      <a:lnTo>
                        <a:pt x="133" y="21"/>
                      </a:lnTo>
                      <a:lnTo>
                        <a:pt x="100" y="21"/>
                      </a:lnTo>
                      <a:lnTo>
                        <a:pt x="67" y="21"/>
                      </a:lnTo>
                      <a:lnTo>
                        <a:pt x="34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5" name="Freeform 1004">
                  <a:extLst>
                    <a:ext uri="{FF2B5EF4-FFF2-40B4-BE49-F238E27FC236}">
                      <a16:creationId xmlns:a16="http://schemas.microsoft.com/office/drawing/2014/main" id="{67F63AE9-7850-4C77-827B-5063F6823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62" cy="12"/>
                </a:xfrm>
                <a:custGeom>
                  <a:avLst/>
                  <a:gdLst>
                    <a:gd name="T0" fmla="*/ 0 w 325"/>
                    <a:gd name="T1" fmla="*/ 23 h 23"/>
                    <a:gd name="T2" fmla="*/ 34 w 325"/>
                    <a:gd name="T3" fmla="*/ 23 h 23"/>
                    <a:gd name="T4" fmla="*/ 67 w 325"/>
                    <a:gd name="T5" fmla="*/ 21 h 23"/>
                    <a:gd name="T6" fmla="*/ 100 w 325"/>
                    <a:gd name="T7" fmla="*/ 21 h 23"/>
                    <a:gd name="T8" fmla="*/ 133 w 325"/>
                    <a:gd name="T9" fmla="*/ 21 h 23"/>
                    <a:gd name="T10" fmla="*/ 163 w 325"/>
                    <a:gd name="T11" fmla="*/ 19 h 23"/>
                    <a:gd name="T12" fmla="*/ 190 w 325"/>
                    <a:gd name="T13" fmla="*/ 19 h 23"/>
                    <a:gd name="T14" fmla="*/ 217 w 325"/>
                    <a:gd name="T15" fmla="*/ 17 h 23"/>
                    <a:gd name="T16" fmla="*/ 242 w 325"/>
                    <a:gd name="T17" fmla="*/ 15 h 23"/>
                    <a:gd name="T18" fmla="*/ 263 w 325"/>
                    <a:gd name="T19" fmla="*/ 13 h 23"/>
                    <a:gd name="T20" fmla="*/ 281 w 325"/>
                    <a:gd name="T21" fmla="*/ 12 h 23"/>
                    <a:gd name="T22" fmla="*/ 296 w 325"/>
                    <a:gd name="T23" fmla="*/ 10 h 23"/>
                    <a:gd name="T24" fmla="*/ 310 w 325"/>
                    <a:gd name="T25" fmla="*/ 8 h 23"/>
                    <a:gd name="T26" fmla="*/ 317 w 325"/>
                    <a:gd name="T27" fmla="*/ 6 h 23"/>
                    <a:gd name="T28" fmla="*/ 323 w 325"/>
                    <a:gd name="T29" fmla="*/ 2 h 23"/>
                    <a:gd name="T30" fmla="*/ 325 w 325"/>
                    <a:gd name="T31" fmla="*/ 0 h 23"/>
                    <a:gd name="T32" fmla="*/ 319 w 325"/>
                    <a:gd name="T33" fmla="*/ 0 h 23"/>
                    <a:gd name="T34" fmla="*/ 317 w 325"/>
                    <a:gd name="T35" fmla="*/ 2 h 23"/>
                    <a:gd name="T36" fmla="*/ 311 w 325"/>
                    <a:gd name="T37" fmla="*/ 6 h 23"/>
                    <a:gd name="T38" fmla="*/ 304 w 325"/>
                    <a:gd name="T39" fmla="*/ 8 h 23"/>
                    <a:gd name="T40" fmla="*/ 290 w 325"/>
                    <a:gd name="T41" fmla="*/ 10 h 23"/>
                    <a:gd name="T42" fmla="*/ 277 w 325"/>
                    <a:gd name="T43" fmla="*/ 12 h 23"/>
                    <a:gd name="T44" fmla="*/ 258 w 325"/>
                    <a:gd name="T45" fmla="*/ 13 h 23"/>
                    <a:gd name="T46" fmla="*/ 236 w 325"/>
                    <a:gd name="T47" fmla="*/ 15 h 23"/>
                    <a:gd name="T48" fmla="*/ 213 w 325"/>
                    <a:gd name="T49" fmla="*/ 17 h 23"/>
                    <a:gd name="T50" fmla="*/ 188 w 325"/>
                    <a:gd name="T51" fmla="*/ 17 h 23"/>
                    <a:gd name="T52" fmla="*/ 159 w 325"/>
                    <a:gd name="T53" fmla="*/ 19 h 23"/>
                    <a:gd name="T54" fmla="*/ 131 w 325"/>
                    <a:gd name="T55" fmla="*/ 21 h 23"/>
                    <a:gd name="T56" fmla="*/ 100 w 325"/>
                    <a:gd name="T57" fmla="*/ 21 h 23"/>
                    <a:gd name="T58" fmla="*/ 67 w 325"/>
                    <a:gd name="T59" fmla="*/ 21 h 23"/>
                    <a:gd name="T60" fmla="*/ 34 w 325"/>
                    <a:gd name="T61" fmla="*/ 21 h 23"/>
                    <a:gd name="T62" fmla="*/ 0 w 325"/>
                    <a:gd name="T63" fmla="*/ 23 h 23"/>
                    <a:gd name="T64" fmla="*/ 0 w 325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5" h="23">
                      <a:moveTo>
                        <a:pt x="0" y="23"/>
                      </a:moveTo>
                      <a:lnTo>
                        <a:pt x="34" y="23"/>
                      </a:lnTo>
                      <a:lnTo>
                        <a:pt x="67" y="21"/>
                      </a:lnTo>
                      <a:lnTo>
                        <a:pt x="100" y="21"/>
                      </a:lnTo>
                      <a:lnTo>
                        <a:pt x="133" y="21"/>
                      </a:lnTo>
                      <a:lnTo>
                        <a:pt x="163" y="19"/>
                      </a:lnTo>
                      <a:lnTo>
                        <a:pt x="190" y="19"/>
                      </a:lnTo>
                      <a:lnTo>
                        <a:pt x="217" y="17"/>
                      </a:lnTo>
                      <a:lnTo>
                        <a:pt x="242" y="15"/>
                      </a:lnTo>
                      <a:lnTo>
                        <a:pt x="263" y="13"/>
                      </a:lnTo>
                      <a:lnTo>
                        <a:pt x="281" y="12"/>
                      </a:lnTo>
                      <a:lnTo>
                        <a:pt x="296" y="10"/>
                      </a:lnTo>
                      <a:lnTo>
                        <a:pt x="310" y="8"/>
                      </a:lnTo>
                      <a:lnTo>
                        <a:pt x="317" y="6"/>
                      </a:lnTo>
                      <a:lnTo>
                        <a:pt x="323" y="2"/>
                      </a:lnTo>
                      <a:lnTo>
                        <a:pt x="325" y="0"/>
                      </a:lnTo>
                      <a:lnTo>
                        <a:pt x="319" y="0"/>
                      </a:lnTo>
                      <a:lnTo>
                        <a:pt x="317" y="2"/>
                      </a:lnTo>
                      <a:lnTo>
                        <a:pt x="311" y="6"/>
                      </a:lnTo>
                      <a:lnTo>
                        <a:pt x="304" y="8"/>
                      </a:lnTo>
                      <a:lnTo>
                        <a:pt x="290" y="10"/>
                      </a:lnTo>
                      <a:lnTo>
                        <a:pt x="277" y="12"/>
                      </a:lnTo>
                      <a:lnTo>
                        <a:pt x="258" y="13"/>
                      </a:lnTo>
                      <a:lnTo>
                        <a:pt x="236" y="15"/>
                      </a:lnTo>
                      <a:lnTo>
                        <a:pt x="213" y="17"/>
                      </a:lnTo>
                      <a:lnTo>
                        <a:pt x="188" y="17"/>
                      </a:lnTo>
                      <a:lnTo>
                        <a:pt x="159" y="19"/>
                      </a:lnTo>
                      <a:lnTo>
                        <a:pt x="131" y="21"/>
                      </a:lnTo>
                      <a:lnTo>
                        <a:pt x="100" y="21"/>
                      </a:lnTo>
                      <a:lnTo>
                        <a:pt x="67" y="21"/>
                      </a:lnTo>
                      <a:lnTo>
                        <a:pt x="34" y="21"/>
                      </a:lnTo>
                      <a:lnTo>
                        <a:pt x="0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AC355EF2-F7A9-42B6-9797-8CD04FB84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60" cy="12"/>
                </a:xfrm>
                <a:custGeom>
                  <a:avLst/>
                  <a:gdLst>
                    <a:gd name="T0" fmla="*/ 0 w 319"/>
                    <a:gd name="T1" fmla="*/ 23 h 23"/>
                    <a:gd name="T2" fmla="*/ 34 w 319"/>
                    <a:gd name="T3" fmla="*/ 21 h 23"/>
                    <a:gd name="T4" fmla="*/ 67 w 319"/>
                    <a:gd name="T5" fmla="*/ 21 h 23"/>
                    <a:gd name="T6" fmla="*/ 100 w 319"/>
                    <a:gd name="T7" fmla="*/ 21 h 23"/>
                    <a:gd name="T8" fmla="*/ 131 w 319"/>
                    <a:gd name="T9" fmla="*/ 21 h 23"/>
                    <a:gd name="T10" fmla="*/ 159 w 319"/>
                    <a:gd name="T11" fmla="*/ 19 h 23"/>
                    <a:gd name="T12" fmla="*/ 188 w 319"/>
                    <a:gd name="T13" fmla="*/ 17 h 23"/>
                    <a:gd name="T14" fmla="*/ 213 w 319"/>
                    <a:gd name="T15" fmla="*/ 17 h 23"/>
                    <a:gd name="T16" fmla="*/ 236 w 319"/>
                    <a:gd name="T17" fmla="*/ 15 h 23"/>
                    <a:gd name="T18" fmla="*/ 258 w 319"/>
                    <a:gd name="T19" fmla="*/ 13 h 23"/>
                    <a:gd name="T20" fmla="*/ 277 w 319"/>
                    <a:gd name="T21" fmla="*/ 12 h 23"/>
                    <a:gd name="T22" fmla="*/ 290 w 319"/>
                    <a:gd name="T23" fmla="*/ 10 h 23"/>
                    <a:gd name="T24" fmla="*/ 304 w 319"/>
                    <a:gd name="T25" fmla="*/ 8 h 23"/>
                    <a:gd name="T26" fmla="*/ 311 w 319"/>
                    <a:gd name="T27" fmla="*/ 6 h 23"/>
                    <a:gd name="T28" fmla="*/ 317 w 319"/>
                    <a:gd name="T29" fmla="*/ 2 h 23"/>
                    <a:gd name="T30" fmla="*/ 319 w 319"/>
                    <a:gd name="T31" fmla="*/ 0 h 23"/>
                    <a:gd name="T32" fmla="*/ 313 w 319"/>
                    <a:gd name="T33" fmla="*/ 0 h 23"/>
                    <a:gd name="T34" fmla="*/ 311 w 319"/>
                    <a:gd name="T35" fmla="*/ 2 h 23"/>
                    <a:gd name="T36" fmla="*/ 306 w 319"/>
                    <a:gd name="T37" fmla="*/ 6 h 23"/>
                    <a:gd name="T38" fmla="*/ 298 w 319"/>
                    <a:gd name="T39" fmla="*/ 8 h 23"/>
                    <a:gd name="T40" fmla="*/ 286 w 319"/>
                    <a:gd name="T41" fmla="*/ 10 h 23"/>
                    <a:gd name="T42" fmla="*/ 271 w 319"/>
                    <a:gd name="T43" fmla="*/ 12 h 23"/>
                    <a:gd name="T44" fmla="*/ 254 w 319"/>
                    <a:gd name="T45" fmla="*/ 13 h 23"/>
                    <a:gd name="T46" fmla="*/ 233 w 319"/>
                    <a:gd name="T47" fmla="*/ 15 h 23"/>
                    <a:gd name="T48" fmla="*/ 210 w 319"/>
                    <a:gd name="T49" fmla="*/ 15 h 23"/>
                    <a:gd name="T50" fmla="*/ 184 w 319"/>
                    <a:gd name="T51" fmla="*/ 17 h 23"/>
                    <a:gd name="T52" fmla="*/ 158 w 319"/>
                    <a:gd name="T53" fmla="*/ 19 h 23"/>
                    <a:gd name="T54" fmla="*/ 127 w 319"/>
                    <a:gd name="T55" fmla="*/ 19 h 23"/>
                    <a:gd name="T56" fmla="*/ 98 w 319"/>
                    <a:gd name="T57" fmla="*/ 21 h 23"/>
                    <a:gd name="T58" fmla="*/ 65 w 319"/>
                    <a:gd name="T59" fmla="*/ 21 h 23"/>
                    <a:gd name="T60" fmla="*/ 33 w 319"/>
                    <a:gd name="T61" fmla="*/ 21 h 23"/>
                    <a:gd name="T62" fmla="*/ 0 w 319"/>
                    <a:gd name="T63" fmla="*/ 21 h 23"/>
                    <a:gd name="T64" fmla="*/ 0 w 319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9" h="23">
                      <a:moveTo>
                        <a:pt x="0" y="23"/>
                      </a:moveTo>
                      <a:lnTo>
                        <a:pt x="34" y="21"/>
                      </a:lnTo>
                      <a:lnTo>
                        <a:pt x="67" y="21"/>
                      </a:lnTo>
                      <a:lnTo>
                        <a:pt x="100" y="21"/>
                      </a:lnTo>
                      <a:lnTo>
                        <a:pt x="131" y="21"/>
                      </a:lnTo>
                      <a:lnTo>
                        <a:pt x="159" y="19"/>
                      </a:lnTo>
                      <a:lnTo>
                        <a:pt x="188" y="17"/>
                      </a:lnTo>
                      <a:lnTo>
                        <a:pt x="213" y="17"/>
                      </a:lnTo>
                      <a:lnTo>
                        <a:pt x="236" y="15"/>
                      </a:lnTo>
                      <a:lnTo>
                        <a:pt x="258" y="13"/>
                      </a:lnTo>
                      <a:lnTo>
                        <a:pt x="277" y="12"/>
                      </a:lnTo>
                      <a:lnTo>
                        <a:pt x="290" y="10"/>
                      </a:lnTo>
                      <a:lnTo>
                        <a:pt x="304" y="8"/>
                      </a:lnTo>
                      <a:lnTo>
                        <a:pt x="311" y="6"/>
                      </a:lnTo>
                      <a:lnTo>
                        <a:pt x="317" y="2"/>
                      </a:lnTo>
                      <a:lnTo>
                        <a:pt x="319" y="0"/>
                      </a:lnTo>
                      <a:lnTo>
                        <a:pt x="313" y="0"/>
                      </a:lnTo>
                      <a:lnTo>
                        <a:pt x="311" y="2"/>
                      </a:lnTo>
                      <a:lnTo>
                        <a:pt x="306" y="6"/>
                      </a:lnTo>
                      <a:lnTo>
                        <a:pt x="298" y="8"/>
                      </a:lnTo>
                      <a:lnTo>
                        <a:pt x="286" y="10"/>
                      </a:lnTo>
                      <a:lnTo>
                        <a:pt x="271" y="12"/>
                      </a:lnTo>
                      <a:lnTo>
                        <a:pt x="254" y="13"/>
                      </a:lnTo>
                      <a:lnTo>
                        <a:pt x="233" y="15"/>
                      </a:lnTo>
                      <a:lnTo>
                        <a:pt x="210" y="15"/>
                      </a:lnTo>
                      <a:lnTo>
                        <a:pt x="184" y="17"/>
                      </a:lnTo>
                      <a:lnTo>
                        <a:pt x="158" y="19"/>
                      </a:lnTo>
                      <a:lnTo>
                        <a:pt x="127" y="19"/>
                      </a:lnTo>
                      <a:lnTo>
                        <a:pt x="98" y="21"/>
                      </a:lnTo>
                      <a:lnTo>
                        <a:pt x="65" y="21"/>
                      </a:lnTo>
                      <a:lnTo>
                        <a:pt x="33" y="21"/>
                      </a:lnTo>
                      <a:lnTo>
                        <a:pt x="0" y="21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E9F30A64-715F-4E26-AF45-14F574AD2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57" cy="11"/>
                </a:xfrm>
                <a:custGeom>
                  <a:avLst/>
                  <a:gdLst>
                    <a:gd name="T0" fmla="*/ 0 w 313"/>
                    <a:gd name="T1" fmla="*/ 21 h 21"/>
                    <a:gd name="T2" fmla="*/ 33 w 313"/>
                    <a:gd name="T3" fmla="*/ 21 h 21"/>
                    <a:gd name="T4" fmla="*/ 65 w 313"/>
                    <a:gd name="T5" fmla="*/ 21 h 21"/>
                    <a:gd name="T6" fmla="*/ 98 w 313"/>
                    <a:gd name="T7" fmla="*/ 21 h 21"/>
                    <a:gd name="T8" fmla="*/ 127 w 313"/>
                    <a:gd name="T9" fmla="*/ 19 h 21"/>
                    <a:gd name="T10" fmla="*/ 158 w 313"/>
                    <a:gd name="T11" fmla="*/ 19 h 21"/>
                    <a:gd name="T12" fmla="*/ 184 w 313"/>
                    <a:gd name="T13" fmla="*/ 17 h 21"/>
                    <a:gd name="T14" fmla="*/ 210 w 313"/>
                    <a:gd name="T15" fmla="*/ 15 h 21"/>
                    <a:gd name="T16" fmla="*/ 233 w 313"/>
                    <a:gd name="T17" fmla="*/ 15 h 21"/>
                    <a:gd name="T18" fmla="*/ 254 w 313"/>
                    <a:gd name="T19" fmla="*/ 13 h 21"/>
                    <a:gd name="T20" fmla="*/ 271 w 313"/>
                    <a:gd name="T21" fmla="*/ 12 h 21"/>
                    <a:gd name="T22" fmla="*/ 286 w 313"/>
                    <a:gd name="T23" fmla="*/ 10 h 21"/>
                    <a:gd name="T24" fmla="*/ 298 w 313"/>
                    <a:gd name="T25" fmla="*/ 8 h 21"/>
                    <a:gd name="T26" fmla="*/ 306 w 313"/>
                    <a:gd name="T27" fmla="*/ 6 h 21"/>
                    <a:gd name="T28" fmla="*/ 311 w 313"/>
                    <a:gd name="T29" fmla="*/ 2 h 21"/>
                    <a:gd name="T30" fmla="*/ 313 w 313"/>
                    <a:gd name="T31" fmla="*/ 0 h 21"/>
                    <a:gd name="T32" fmla="*/ 308 w 313"/>
                    <a:gd name="T33" fmla="*/ 0 h 21"/>
                    <a:gd name="T34" fmla="*/ 306 w 313"/>
                    <a:gd name="T35" fmla="*/ 2 h 21"/>
                    <a:gd name="T36" fmla="*/ 300 w 313"/>
                    <a:gd name="T37" fmla="*/ 4 h 21"/>
                    <a:gd name="T38" fmla="*/ 292 w 313"/>
                    <a:gd name="T39" fmla="*/ 8 h 21"/>
                    <a:gd name="T40" fmla="*/ 281 w 313"/>
                    <a:gd name="T41" fmla="*/ 10 h 21"/>
                    <a:gd name="T42" fmla="*/ 265 w 313"/>
                    <a:gd name="T43" fmla="*/ 12 h 21"/>
                    <a:gd name="T44" fmla="*/ 248 w 313"/>
                    <a:gd name="T45" fmla="*/ 13 h 21"/>
                    <a:gd name="T46" fmla="*/ 229 w 313"/>
                    <a:gd name="T47" fmla="*/ 15 h 21"/>
                    <a:gd name="T48" fmla="*/ 206 w 313"/>
                    <a:gd name="T49" fmla="*/ 15 h 21"/>
                    <a:gd name="T50" fmla="*/ 181 w 313"/>
                    <a:gd name="T51" fmla="*/ 17 h 21"/>
                    <a:gd name="T52" fmla="*/ 154 w 313"/>
                    <a:gd name="T53" fmla="*/ 19 h 21"/>
                    <a:gd name="T54" fmla="*/ 125 w 313"/>
                    <a:gd name="T55" fmla="*/ 19 h 21"/>
                    <a:gd name="T56" fmla="*/ 96 w 313"/>
                    <a:gd name="T57" fmla="*/ 21 h 21"/>
                    <a:gd name="T58" fmla="*/ 65 w 313"/>
                    <a:gd name="T59" fmla="*/ 21 h 21"/>
                    <a:gd name="T60" fmla="*/ 33 w 313"/>
                    <a:gd name="T61" fmla="*/ 21 h 21"/>
                    <a:gd name="T62" fmla="*/ 0 w 313"/>
                    <a:gd name="T63" fmla="*/ 21 h 21"/>
                    <a:gd name="T64" fmla="*/ 0 w 313"/>
                    <a:gd name="T6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3" h="21">
                      <a:moveTo>
                        <a:pt x="0" y="21"/>
                      </a:moveTo>
                      <a:lnTo>
                        <a:pt x="33" y="21"/>
                      </a:lnTo>
                      <a:lnTo>
                        <a:pt x="65" y="21"/>
                      </a:lnTo>
                      <a:lnTo>
                        <a:pt x="98" y="21"/>
                      </a:lnTo>
                      <a:lnTo>
                        <a:pt x="127" y="19"/>
                      </a:lnTo>
                      <a:lnTo>
                        <a:pt x="158" y="19"/>
                      </a:lnTo>
                      <a:lnTo>
                        <a:pt x="184" y="17"/>
                      </a:lnTo>
                      <a:lnTo>
                        <a:pt x="210" y="15"/>
                      </a:lnTo>
                      <a:lnTo>
                        <a:pt x="233" y="15"/>
                      </a:lnTo>
                      <a:lnTo>
                        <a:pt x="254" y="13"/>
                      </a:lnTo>
                      <a:lnTo>
                        <a:pt x="271" y="12"/>
                      </a:lnTo>
                      <a:lnTo>
                        <a:pt x="286" y="10"/>
                      </a:lnTo>
                      <a:lnTo>
                        <a:pt x="298" y="8"/>
                      </a:lnTo>
                      <a:lnTo>
                        <a:pt x="306" y="6"/>
                      </a:lnTo>
                      <a:lnTo>
                        <a:pt x="311" y="2"/>
                      </a:lnTo>
                      <a:lnTo>
                        <a:pt x="313" y="0"/>
                      </a:lnTo>
                      <a:lnTo>
                        <a:pt x="308" y="0"/>
                      </a:lnTo>
                      <a:lnTo>
                        <a:pt x="306" y="2"/>
                      </a:lnTo>
                      <a:lnTo>
                        <a:pt x="300" y="4"/>
                      </a:lnTo>
                      <a:lnTo>
                        <a:pt x="292" y="8"/>
                      </a:lnTo>
                      <a:lnTo>
                        <a:pt x="281" y="10"/>
                      </a:lnTo>
                      <a:lnTo>
                        <a:pt x="265" y="12"/>
                      </a:lnTo>
                      <a:lnTo>
                        <a:pt x="248" y="13"/>
                      </a:lnTo>
                      <a:lnTo>
                        <a:pt x="229" y="15"/>
                      </a:lnTo>
                      <a:lnTo>
                        <a:pt x="206" y="15"/>
                      </a:lnTo>
                      <a:lnTo>
                        <a:pt x="181" y="17"/>
                      </a:lnTo>
                      <a:lnTo>
                        <a:pt x="154" y="19"/>
                      </a:lnTo>
                      <a:lnTo>
                        <a:pt x="125" y="19"/>
                      </a:lnTo>
                      <a:lnTo>
                        <a:pt x="96" y="21"/>
                      </a:lnTo>
                      <a:lnTo>
                        <a:pt x="65" y="21"/>
                      </a:lnTo>
                      <a:lnTo>
                        <a:pt x="33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F8AF5198-9A5C-4E71-AE90-633889880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54" cy="11"/>
                </a:xfrm>
                <a:custGeom>
                  <a:avLst/>
                  <a:gdLst>
                    <a:gd name="T0" fmla="*/ 0 w 308"/>
                    <a:gd name="T1" fmla="*/ 21 h 21"/>
                    <a:gd name="T2" fmla="*/ 33 w 308"/>
                    <a:gd name="T3" fmla="*/ 21 h 21"/>
                    <a:gd name="T4" fmla="*/ 65 w 308"/>
                    <a:gd name="T5" fmla="*/ 21 h 21"/>
                    <a:gd name="T6" fmla="*/ 96 w 308"/>
                    <a:gd name="T7" fmla="*/ 21 h 21"/>
                    <a:gd name="T8" fmla="*/ 125 w 308"/>
                    <a:gd name="T9" fmla="*/ 19 h 21"/>
                    <a:gd name="T10" fmla="*/ 154 w 308"/>
                    <a:gd name="T11" fmla="*/ 19 h 21"/>
                    <a:gd name="T12" fmla="*/ 181 w 308"/>
                    <a:gd name="T13" fmla="*/ 17 h 21"/>
                    <a:gd name="T14" fmla="*/ 206 w 308"/>
                    <a:gd name="T15" fmla="*/ 15 h 21"/>
                    <a:gd name="T16" fmla="*/ 229 w 308"/>
                    <a:gd name="T17" fmla="*/ 15 h 21"/>
                    <a:gd name="T18" fmla="*/ 248 w 308"/>
                    <a:gd name="T19" fmla="*/ 13 h 21"/>
                    <a:gd name="T20" fmla="*/ 265 w 308"/>
                    <a:gd name="T21" fmla="*/ 12 h 21"/>
                    <a:gd name="T22" fmla="*/ 281 w 308"/>
                    <a:gd name="T23" fmla="*/ 10 h 21"/>
                    <a:gd name="T24" fmla="*/ 292 w 308"/>
                    <a:gd name="T25" fmla="*/ 8 h 21"/>
                    <a:gd name="T26" fmla="*/ 300 w 308"/>
                    <a:gd name="T27" fmla="*/ 4 h 21"/>
                    <a:gd name="T28" fmla="*/ 306 w 308"/>
                    <a:gd name="T29" fmla="*/ 2 h 21"/>
                    <a:gd name="T30" fmla="*/ 308 w 308"/>
                    <a:gd name="T31" fmla="*/ 0 h 21"/>
                    <a:gd name="T32" fmla="*/ 302 w 308"/>
                    <a:gd name="T33" fmla="*/ 0 h 21"/>
                    <a:gd name="T34" fmla="*/ 300 w 308"/>
                    <a:gd name="T35" fmla="*/ 2 h 21"/>
                    <a:gd name="T36" fmla="*/ 294 w 308"/>
                    <a:gd name="T37" fmla="*/ 6 h 21"/>
                    <a:gd name="T38" fmla="*/ 285 w 308"/>
                    <a:gd name="T39" fmla="*/ 8 h 21"/>
                    <a:gd name="T40" fmla="*/ 271 w 308"/>
                    <a:gd name="T41" fmla="*/ 10 h 21"/>
                    <a:gd name="T42" fmla="*/ 256 w 308"/>
                    <a:gd name="T43" fmla="*/ 12 h 21"/>
                    <a:gd name="T44" fmla="*/ 236 w 308"/>
                    <a:gd name="T45" fmla="*/ 13 h 21"/>
                    <a:gd name="T46" fmla="*/ 213 w 308"/>
                    <a:gd name="T47" fmla="*/ 15 h 21"/>
                    <a:gd name="T48" fmla="*/ 188 w 308"/>
                    <a:gd name="T49" fmla="*/ 17 h 21"/>
                    <a:gd name="T50" fmla="*/ 161 w 308"/>
                    <a:gd name="T51" fmla="*/ 17 h 21"/>
                    <a:gd name="T52" fmla="*/ 131 w 308"/>
                    <a:gd name="T53" fmla="*/ 19 h 21"/>
                    <a:gd name="T54" fmla="*/ 100 w 308"/>
                    <a:gd name="T55" fmla="*/ 19 h 21"/>
                    <a:gd name="T56" fmla="*/ 67 w 308"/>
                    <a:gd name="T57" fmla="*/ 21 h 21"/>
                    <a:gd name="T58" fmla="*/ 34 w 308"/>
                    <a:gd name="T59" fmla="*/ 21 h 21"/>
                    <a:gd name="T60" fmla="*/ 0 w 308"/>
                    <a:gd name="T61" fmla="*/ 21 h 21"/>
                    <a:gd name="T62" fmla="*/ 0 w 308"/>
                    <a:gd name="T6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" h="21">
                      <a:moveTo>
                        <a:pt x="0" y="21"/>
                      </a:moveTo>
                      <a:lnTo>
                        <a:pt x="33" y="21"/>
                      </a:lnTo>
                      <a:lnTo>
                        <a:pt x="65" y="21"/>
                      </a:lnTo>
                      <a:lnTo>
                        <a:pt x="96" y="21"/>
                      </a:lnTo>
                      <a:lnTo>
                        <a:pt x="125" y="19"/>
                      </a:lnTo>
                      <a:lnTo>
                        <a:pt x="154" y="19"/>
                      </a:lnTo>
                      <a:lnTo>
                        <a:pt x="181" y="17"/>
                      </a:lnTo>
                      <a:lnTo>
                        <a:pt x="206" y="15"/>
                      </a:lnTo>
                      <a:lnTo>
                        <a:pt x="229" y="15"/>
                      </a:lnTo>
                      <a:lnTo>
                        <a:pt x="248" y="13"/>
                      </a:lnTo>
                      <a:lnTo>
                        <a:pt x="265" y="12"/>
                      </a:lnTo>
                      <a:lnTo>
                        <a:pt x="281" y="10"/>
                      </a:lnTo>
                      <a:lnTo>
                        <a:pt x="292" y="8"/>
                      </a:lnTo>
                      <a:lnTo>
                        <a:pt x="300" y="4"/>
                      </a:lnTo>
                      <a:lnTo>
                        <a:pt x="306" y="2"/>
                      </a:lnTo>
                      <a:lnTo>
                        <a:pt x="308" y="0"/>
                      </a:lnTo>
                      <a:lnTo>
                        <a:pt x="302" y="0"/>
                      </a:lnTo>
                      <a:lnTo>
                        <a:pt x="300" y="2"/>
                      </a:lnTo>
                      <a:lnTo>
                        <a:pt x="294" y="6"/>
                      </a:lnTo>
                      <a:lnTo>
                        <a:pt x="285" y="8"/>
                      </a:lnTo>
                      <a:lnTo>
                        <a:pt x="271" y="10"/>
                      </a:lnTo>
                      <a:lnTo>
                        <a:pt x="256" y="12"/>
                      </a:lnTo>
                      <a:lnTo>
                        <a:pt x="236" y="13"/>
                      </a:lnTo>
                      <a:lnTo>
                        <a:pt x="213" y="15"/>
                      </a:lnTo>
                      <a:lnTo>
                        <a:pt x="188" y="17"/>
                      </a:lnTo>
                      <a:lnTo>
                        <a:pt x="161" y="17"/>
                      </a:lnTo>
                      <a:lnTo>
                        <a:pt x="131" y="19"/>
                      </a:lnTo>
                      <a:lnTo>
                        <a:pt x="100" y="19"/>
                      </a:lnTo>
                      <a:lnTo>
                        <a:pt x="67" y="21"/>
                      </a:lnTo>
                      <a:lnTo>
                        <a:pt x="34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9804EF67-129F-4C9D-A841-1215FB28C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51" cy="11"/>
                </a:xfrm>
                <a:custGeom>
                  <a:avLst/>
                  <a:gdLst>
                    <a:gd name="T0" fmla="*/ 0 w 302"/>
                    <a:gd name="T1" fmla="*/ 21 h 21"/>
                    <a:gd name="T2" fmla="*/ 34 w 302"/>
                    <a:gd name="T3" fmla="*/ 21 h 21"/>
                    <a:gd name="T4" fmla="*/ 67 w 302"/>
                    <a:gd name="T5" fmla="*/ 21 h 21"/>
                    <a:gd name="T6" fmla="*/ 100 w 302"/>
                    <a:gd name="T7" fmla="*/ 19 h 21"/>
                    <a:gd name="T8" fmla="*/ 131 w 302"/>
                    <a:gd name="T9" fmla="*/ 19 h 21"/>
                    <a:gd name="T10" fmla="*/ 161 w 302"/>
                    <a:gd name="T11" fmla="*/ 17 h 21"/>
                    <a:gd name="T12" fmla="*/ 188 w 302"/>
                    <a:gd name="T13" fmla="*/ 17 h 21"/>
                    <a:gd name="T14" fmla="*/ 213 w 302"/>
                    <a:gd name="T15" fmla="*/ 15 h 21"/>
                    <a:gd name="T16" fmla="*/ 236 w 302"/>
                    <a:gd name="T17" fmla="*/ 13 h 21"/>
                    <a:gd name="T18" fmla="*/ 256 w 302"/>
                    <a:gd name="T19" fmla="*/ 12 h 21"/>
                    <a:gd name="T20" fmla="*/ 271 w 302"/>
                    <a:gd name="T21" fmla="*/ 10 h 21"/>
                    <a:gd name="T22" fmla="*/ 285 w 302"/>
                    <a:gd name="T23" fmla="*/ 8 h 21"/>
                    <a:gd name="T24" fmla="*/ 294 w 302"/>
                    <a:gd name="T25" fmla="*/ 6 h 21"/>
                    <a:gd name="T26" fmla="*/ 300 w 302"/>
                    <a:gd name="T27" fmla="*/ 2 h 21"/>
                    <a:gd name="T28" fmla="*/ 302 w 302"/>
                    <a:gd name="T29" fmla="*/ 0 h 21"/>
                    <a:gd name="T30" fmla="*/ 296 w 302"/>
                    <a:gd name="T31" fmla="*/ 0 h 21"/>
                    <a:gd name="T32" fmla="*/ 294 w 302"/>
                    <a:gd name="T33" fmla="*/ 2 h 21"/>
                    <a:gd name="T34" fmla="*/ 288 w 302"/>
                    <a:gd name="T35" fmla="*/ 6 h 21"/>
                    <a:gd name="T36" fmla="*/ 279 w 302"/>
                    <a:gd name="T37" fmla="*/ 8 h 21"/>
                    <a:gd name="T38" fmla="*/ 267 w 302"/>
                    <a:gd name="T39" fmla="*/ 10 h 21"/>
                    <a:gd name="T40" fmla="*/ 250 w 302"/>
                    <a:gd name="T41" fmla="*/ 12 h 21"/>
                    <a:gd name="T42" fmla="*/ 231 w 302"/>
                    <a:gd name="T43" fmla="*/ 13 h 21"/>
                    <a:gd name="T44" fmla="*/ 210 w 302"/>
                    <a:gd name="T45" fmla="*/ 15 h 21"/>
                    <a:gd name="T46" fmla="*/ 184 w 302"/>
                    <a:gd name="T47" fmla="*/ 15 h 21"/>
                    <a:gd name="T48" fmla="*/ 158 w 302"/>
                    <a:gd name="T49" fmla="*/ 17 h 21"/>
                    <a:gd name="T50" fmla="*/ 129 w 302"/>
                    <a:gd name="T51" fmla="*/ 19 h 21"/>
                    <a:gd name="T52" fmla="*/ 98 w 302"/>
                    <a:gd name="T53" fmla="*/ 19 h 21"/>
                    <a:gd name="T54" fmla="*/ 67 w 302"/>
                    <a:gd name="T55" fmla="*/ 19 h 21"/>
                    <a:gd name="T56" fmla="*/ 34 w 302"/>
                    <a:gd name="T57" fmla="*/ 21 h 21"/>
                    <a:gd name="T58" fmla="*/ 0 w 302"/>
                    <a:gd name="T59" fmla="*/ 21 h 21"/>
                    <a:gd name="T60" fmla="*/ 0 w 302"/>
                    <a:gd name="T61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02" h="21">
                      <a:moveTo>
                        <a:pt x="0" y="21"/>
                      </a:moveTo>
                      <a:lnTo>
                        <a:pt x="34" y="21"/>
                      </a:lnTo>
                      <a:lnTo>
                        <a:pt x="67" y="21"/>
                      </a:lnTo>
                      <a:lnTo>
                        <a:pt x="100" y="19"/>
                      </a:lnTo>
                      <a:lnTo>
                        <a:pt x="131" y="19"/>
                      </a:lnTo>
                      <a:lnTo>
                        <a:pt x="161" y="17"/>
                      </a:lnTo>
                      <a:lnTo>
                        <a:pt x="188" y="17"/>
                      </a:lnTo>
                      <a:lnTo>
                        <a:pt x="213" y="15"/>
                      </a:lnTo>
                      <a:lnTo>
                        <a:pt x="236" y="13"/>
                      </a:lnTo>
                      <a:lnTo>
                        <a:pt x="256" y="12"/>
                      </a:lnTo>
                      <a:lnTo>
                        <a:pt x="271" y="10"/>
                      </a:lnTo>
                      <a:lnTo>
                        <a:pt x="285" y="8"/>
                      </a:lnTo>
                      <a:lnTo>
                        <a:pt x="294" y="6"/>
                      </a:lnTo>
                      <a:lnTo>
                        <a:pt x="300" y="2"/>
                      </a:lnTo>
                      <a:lnTo>
                        <a:pt x="302" y="0"/>
                      </a:lnTo>
                      <a:lnTo>
                        <a:pt x="296" y="0"/>
                      </a:lnTo>
                      <a:lnTo>
                        <a:pt x="294" y="2"/>
                      </a:lnTo>
                      <a:lnTo>
                        <a:pt x="288" y="6"/>
                      </a:lnTo>
                      <a:lnTo>
                        <a:pt x="279" y="8"/>
                      </a:lnTo>
                      <a:lnTo>
                        <a:pt x="267" y="10"/>
                      </a:lnTo>
                      <a:lnTo>
                        <a:pt x="250" y="12"/>
                      </a:lnTo>
                      <a:lnTo>
                        <a:pt x="231" y="13"/>
                      </a:lnTo>
                      <a:lnTo>
                        <a:pt x="210" y="15"/>
                      </a:lnTo>
                      <a:lnTo>
                        <a:pt x="184" y="15"/>
                      </a:lnTo>
                      <a:lnTo>
                        <a:pt x="158" y="17"/>
                      </a:lnTo>
                      <a:lnTo>
                        <a:pt x="129" y="19"/>
                      </a:lnTo>
                      <a:lnTo>
                        <a:pt x="98" y="19"/>
                      </a:lnTo>
                      <a:lnTo>
                        <a:pt x="67" y="19"/>
                      </a:lnTo>
                      <a:lnTo>
                        <a:pt x="34" y="21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0" name="Freeform 1009">
                  <a:extLst>
                    <a:ext uri="{FF2B5EF4-FFF2-40B4-BE49-F238E27FC236}">
                      <a16:creationId xmlns:a16="http://schemas.microsoft.com/office/drawing/2014/main" id="{53724F8D-BC54-4033-A4C3-83B87BA51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48" cy="11"/>
                </a:xfrm>
                <a:custGeom>
                  <a:avLst/>
                  <a:gdLst>
                    <a:gd name="T0" fmla="*/ 0 w 296"/>
                    <a:gd name="T1" fmla="*/ 21 h 21"/>
                    <a:gd name="T2" fmla="*/ 34 w 296"/>
                    <a:gd name="T3" fmla="*/ 21 h 21"/>
                    <a:gd name="T4" fmla="*/ 67 w 296"/>
                    <a:gd name="T5" fmla="*/ 19 h 21"/>
                    <a:gd name="T6" fmla="*/ 98 w 296"/>
                    <a:gd name="T7" fmla="*/ 19 h 21"/>
                    <a:gd name="T8" fmla="*/ 129 w 296"/>
                    <a:gd name="T9" fmla="*/ 19 h 21"/>
                    <a:gd name="T10" fmla="*/ 158 w 296"/>
                    <a:gd name="T11" fmla="*/ 17 h 21"/>
                    <a:gd name="T12" fmla="*/ 184 w 296"/>
                    <a:gd name="T13" fmla="*/ 15 h 21"/>
                    <a:gd name="T14" fmla="*/ 210 w 296"/>
                    <a:gd name="T15" fmla="*/ 15 h 21"/>
                    <a:gd name="T16" fmla="*/ 231 w 296"/>
                    <a:gd name="T17" fmla="*/ 13 h 21"/>
                    <a:gd name="T18" fmla="*/ 250 w 296"/>
                    <a:gd name="T19" fmla="*/ 12 h 21"/>
                    <a:gd name="T20" fmla="*/ 267 w 296"/>
                    <a:gd name="T21" fmla="*/ 10 h 21"/>
                    <a:gd name="T22" fmla="*/ 279 w 296"/>
                    <a:gd name="T23" fmla="*/ 8 h 21"/>
                    <a:gd name="T24" fmla="*/ 288 w 296"/>
                    <a:gd name="T25" fmla="*/ 6 h 21"/>
                    <a:gd name="T26" fmla="*/ 294 w 296"/>
                    <a:gd name="T27" fmla="*/ 2 h 21"/>
                    <a:gd name="T28" fmla="*/ 296 w 296"/>
                    <a:gd name="T29" fmla="*/ 0 h 21"/>
                    <a:gd name="T30" fmla="*/ 290 w 296"/>
                    <a:gd name="T31" fmla="*/ 0 h 21"/>
                    <a:gd name="T32" fmla="*/ 288 w 296"/>
                    <a:gd name="T33" fmla="*/ 2 h 21"/>
                    <a:gd name="T34" fmla="*/ 283 w 296"/>
                    <a:gd name="T35" fmla="*/ 4 h 21"/>
                    <a:gd name="T36" fmla="*/ 273 w 296"/>
                    <a:gd name="T37" fmla="*/ 8 h 21"/>
                    <a:gd name="T38" fmla="*/ 261 w 296"/>
                    <a:gd name="T39" fmla="*/ 10 h 21"/>
                    <a:gd name="T40" fmla="*/ 246 w 296"/>
                    <a:gd name="T41" fmla="*/ 12 h 21"/>
                    <a:gd name="T42" fmla="*/ 227 w 296"/>
                    <a:gd name="T43" fmla="*/ 13 h 21"/>
                    <a:gd name="T44" fmla="*/ 206 w 296"/>
                    <a:gd name="T45" fmla="*/ 13 h 21"/>
                    <a:gd name="T46" fmla="*/ 181 w 296"/>
                    <a:gd name="T47" fmla="*/ 15 h 21"/>
                    <a:gd name="T48" fmla="*/ 154 w 296"/>
                    <a:gd name="T49" fmla="*/ 17 h 21"/>
                    <a:gd name="T50" fmla="*/ 127 w 296"/>
                    <a:gd name="T51" fmla="*/ 17 h 21"/>
                    <a:gd name="T52" fmla="*/ 96 w 296"/>
                    <a:gd name="T53" fmla="*/ 19 h 21"/>
                    <a:gd name="T54" fmla="*/ 65 w 296"/>
                    <a:gd name="T55" fmla="*/ 19 h 21"/>
                    <a:gd name="T56" fmla="*/ 33 w 296"/>
                    <a:gd name="T57" fmla="*/ 19 h 21"/>
                    <a:gd name="T58" fmla="*/ 0 w 296"/>
                    <a:gd name="T59" fmla="*/ 19 h 21"/>
                    <a:gd name="T60" fmla="*/ 0 w 296"/>
                    <a:gd name="T61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6" h="21">
                      <a:moveTo>
                        <a:pt x="0" y="21"/>
                      </a:moveTo>
                      <a:lnTo>
                        <a:pt x="34" y="21"/>
                      </a:lnTo>
                      <a:lnTo>
                        <a:pt x="67" y="19"/>
                      </a:lnTo>
                      <a:lnTo>
                        <a:pt x="98" y="19"/>
                      </a:lnTo>
                      <a:lnTo>
                        <a:pt x="129" y="19"/>
                      </a:lnTo>
                      <a:lnTo>
                        <a:pt x="158" y="17"/>
                      </a:lnTo>
                      <a:lnTo>
                        <a:pt x="184" y="15"/>
                      </a:lnTo>
                      <a:lnTo>
                        <a:pt x="210" y="15"/>
                      </a:lnTo>
                      <a:lnTo>
                        <a:pt x="231" y="13"/>
                      </a:lnTo>
                      <a:lnTo>
                        <a:pt x="250" y="12"/>
                      </a:lnTo>
                      <a:lnTo>
                        <a:pt x="267" y="10"/>
                      </a:lnTo>
                      <a:lnTo>
                        <a:pt x="279" y="8"/>
                      </a:lnTo>
                      <a:lnTo>
                        <a:pt x="288" y="6"/>
                      </a:lnTo>
                      <a:lnTo>
                        <a:pt x="294" y="2"/>
                      </a:lnTo>
                      <a:lnTo>
                        <a:pt x="296" y="0"/>
                      </a:lnTo>
                      <a:lnTo>
                        <a:pt x="290" y="0"/>
                      </a:lnTo>
                      <a:lnTo>
                        <a:pt x="288" y="2"/>
                      </a:lnTo>
                      <a:lnTo>
                        <a:pt x="283" y="4"/>
                      </a:lnTo>
                      <a:lnTo>
                        <a:pt x="273" y="8"/>
                      </a:lnTo>
                      <a:lnTo>
                        <a:pt x="261" y="10"/>
                      </a:lnTo>
                      <a:lnTo>
                        <a:pt x="246" y="12"/>
                      </a:lnTo>
                      <a:lnTo>
                        <a:pt x="227" y="13"/>
                      </a:lnTo>
                      <a:lnTo>
                        <a:pt x="206" y="13"/>
                      </a:lnTo>
                      <a:lnTo>
                        <a:pt x="181" y="15"/>
                      </a:lnTo>
                      <a:lnTo>
                        <a:pt x="154" y="17"/>
                      </a:lnTo>
                      <a:lnTo>
                        <a:pt x="127" y="17"/>
                      </a:lnTo>
                      <a:lnTo>
                        <a:pt x="96" y="19"/>
                      </a:lnTo>
                      <a:lnTo>
                        <a:pt x="65" y="19"/>
                      </a:lnTo>
                      <a:lnTo>
                        <a:pt x="33" y="19"/>
                      </a:lnTo>
                      <a:lnTo>
                        <a:pt x="0" y="19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1" name="Freeform 1010">
                  <a:extLst>
                    <a:ext uri="{FF2B5EF4-FFF2-40B4-BE49-F238E27FC236}">
                      <a16:creationId xmlns:a16="http://schemas.microsoft.com/office/drawing/2014/main" id="{34DE36D3-AEB4-4E70-BE90-4E46B3771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45" cy="10"/>
                </a:xfrm>
                <a:custGeom>
                  <a:avLst/>
                  <a:gdLst>
                    <a:gd name="T0" fmla="*/ 0 w 290"/>
                    <a:gd name="T1" fmla="*/ 19 h 19"/>
                    <a:gd name="T2" fmla="*/ 33 w 290"/>
                    <a:gd name="T3" fmla="*/ 19 h 19"/>
                    <a:gd name="T4" fmla="*/ 65 w 290"/>
                    <a:gd name="T5" fmla="*/ 19 h 19"/>
                    <a:gd name="T6" fmla="*/ 96 w 290"/>
                    <a:gd name="T7" fmla="*/ 19 h 19"/>
                    <a:gd name="T8" fmla="*/ 127 w 290"/>
                    <a:gd name="T9" fmla="*/ 17 h 19"/>
                    <a:gd name="T10" fmla="*/ 154 w 290"/>
                    <a:gd name="T11" fmla="*/ 17 h 19"/>
                    <a:gd name="T12" fmla="*/ 181 w 290"/>
                    <a:gd name="T13" fmla="*/ 15 h 19"/>
                    <a:gd name="T14" fmla="*/ 206 w 290"/>
                    <a:gd name="T15" fmla="*/ 13 h 19"/>
                    <a:gd name="T16" fmla="*/ 227 w 290"/>
                    <a:gd name="T17" fmla="*/ 13 h 19"/>
                    <a:gd name="T18" fmla="*/ 246 w 290"/>
                    <a:gd name="T19" fmla="*/ 12 h 19"/>
                    <a:gd name="T20" fmla="*/ 261 w 290"/>
                    <a:gd name="T21" fmla="*/ 10 h 19"/>
                    <a:gd name="T22" fmla="*/ 273 w 290"/>
                    <a:gd name="T23" fmla="*/ 8 h 19"/>
                    <a:gd name="T24" fmla="*/ 283 w 290"/>
                    <a:gd name="T25" fmla="*/ 4 h 19"/>
                    <a:gd name="T26" fmla="*/ 288 w 290"/>
                    <a:gd name="T27" fmla="*/ 2 h 19"/>
                    <a:gd name="T28" fmla="*/ 290 w 290"/>
                    <a:gd name="T29" fmla="*/ 0 h 19"/>
                    <a:gd name="T30" fmla="*/ 285 w 290"/>
                    <a:gd name="T31" fmla="*/ 0 h 19"/>
                    <a:gd name="T32" fmla="*/ 283 w 290"/>
                    <a:gd name="T33" fmla="*/ 2 h 19"/>
                    <a:gd name="T34" fmla="*/ 277 w 290"/>
                    <a:gd name="T35" fmla="*/ 4 h 19"/>
                    <a:gd name="T36" fmla="*/ 267 w 290"/>
                    <a:gd name="T37" fmla="*/ 8 h 19"/>
                    <a:gd name="T38" fmla="*/ 256 w 290"/>
                    <a:gd name="T39" fmla="*/ 10 h 19"/>
                    <a:gd name="T40" fmla="*/ 240 w 290"/>
                    <a:gd name="T41" fmla="*/ 12 h 19"/>
                    <a:gd name="T42" fmla="*/ 223 w 290"/>
                    <a:gd name="T43" fmla="*/ 12 h 19"/>
                    <a:gd name="T44" fmla="*/ 202 w 290"/>
                    <a:gd name="T45" fmla="*/ 13 h 19"/>
                    <a:gd name="T46" fmla="*/ 177 w 290"/>
                    <a:gd name="T47" fmla="*/ 15 h 19"/>
                    <a:gd name="T48" fmla="*/ 152 w 290"/>
                    <a:gd name="T49" fmla="*/ 17 h 19"/>
                    <a:gd name="T50" fmla="*/ 123 w 290"/>
                    <a:gd name="T51" fmla="*/ 17 h 19"/>
                    <a:gd name="T52" fmla="*/ 94 w 290"/>
                    <a:gd name="T53" fmla="*/ 19 h 19"/>
                    <a:gd name="T54" fmla="*/ 63 w 290"/>
                    <a:gd name="T55" fmla="*/ 19 h 19"/>
                    <a:gd name="T56" fmla="*/ 33 w 290"/>
                    <a:gd name="T57" fmla="*/ 19 h 19"/>
                    <a:gd name="T58" fmla="*/ 0 w 290"/>
                    <a:gd name="T59" fmla="*/ 19 h 19"/>
                    <a:gd name="T60" fmla="*/ 0 w 290"/>
                    <a:gd name="T6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0" h="19">
                      <a:moveTo>
                        <a:pt x="0" y="19"/>
                      </a:moveTo>
                      <a:lnTo>
                        <a:pt x="33" y="19"/>
                      </a:lnTo>
                      <a:lnTo>
                        <a:pt x="65" y="19"/>
                      </a:lnTo>
                      <a:lnTo>
                        <a:pt x="96" y="19"/>
                      </a:lnTo>
                      <a:lnTo>
                        <a:pt x="127" y="17"/>
                      </a:lnTo>
                      <a:lnTo>
                        <a:pt x="154" y="17"/>
                      </a:lnTo>
                      <a:lnTo>
                        <a:pt x="181" y="15"/>
                      </a:lnTo>
                      <a:lnTo>
                        <a:pt x="206" y="13"/>
                      </a:lnTo>
                      <a:lnTo>
                        <a:pt x="227" y="13"/>
                      </a:lnTo>
                      <a:lnTo>
                        <a:pt x="246" y="12"/>
                      </a:lnTo>
                      <a:lnTo>
                        <a:pt x="261" y="10"/>
                      </a:lnTo>
                      <a:lnTo>
                        <a:pt x="273" y="8"/>
                      </a:lnTo>
                      <a:lnTo>
                        <a:pt x="283" y="4"/>
                      </a:lnTo>
                      <a:lnTo>
                        <a:pt x="288" y="2"/>
                      </a:lnTo>
                      <a:lnTo>
                        <a:pt x="290" y="0"/>
                      </a:lnTo>
                      <a:lnTo>
                        <a:pt x="285" y="0"/>
                      </a:lnTo>
                      <a:lnTo>
                        <a:pt x="283" y="2"/>
                      </a:lnTo>
                      <a:lnTo>
                        <a:pt x="277" y="4"/>
                      </a:lnTo>
                      <a:lnTo>
                        <a:pt x="267" y="8"/>
                      </a:lnTo>
                      <a:lnTo>
                        <a:pt x="256" y="10"/>
                      </a:lnTo>
                      <a:lnTo>
                        <a:pt x="240" y="12"/>
                      </a:lnTo>
                      <a:lnTo>
                        <a:pt x="223" y="12"/>
                      </a:lnTo>
                      <a:lnTo>
                        <a:pt x="202" y="13"/>
                      </a:lnTo>
                      <a:lnTo>
                        <a:pt x="177" y="15"/>
                      </a:lnTo>
                      <a:lnTo>
                        <a:pt x="152" y="17"/>
                      </a:lnTo>
                      <a:lnTo>
                        <a:pt x="123" y="17"/>
                      </a:lnTo>
                      <a:lnTo>
                        <a:pt x="94" y="19"/>
                      </a:lnTo>
                      <a:lnTo>
                        <a:pt x="63" y="19"/>
                      </a:lnTo>
                      <a:lnTo>
                        <a:pt x="33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2" name="Freeform 1011">
                  <a:extLst>
                    <a:ext uri="{FF2B5EF4-FFF2-40B4-BE49-F238E27FC236}">
                      <a16:creationId xmlns:a16="http://schemas.microsoft.com/office/drawing/2014/main" id="{50CD5FB1-C4E4-4E4A-AEF0-14028F7D6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42" cy="10"/>
                </a:xfrm>
                <a:custGeom>
                  <a:avLst/>
                  <a:gdLst>
                    <a:gd name="T0" fmla="*/ 0 w 285"/>
                    <a:gd name="T1" fmla="*/ 19 h 19"/>
                    <a:gd name="T2" fmla="*/ 33 w 285"/>
                    <a:gd name="T3" fmla="*/ 19 h 19"/>
                    <a:gd name="T4" fmla="*/ 63 w 285"/>
                    <a:gd name="T5" fmla="*/ 19 h 19"/>
                    <a:gd name="T6" fmla="*/ 94 w 285"/>
                    <a:gd name="T7" fmla="*/ 19 h 19"/>
                    <a:gd name="T8" fmla="*/ 123 w 285"/>
                    <a:gd name="T9" fmla="*/ 17 h 19"/>
                    <a:gd name="T10" fmla="*/ 152 w 285"/>
                    <a:gd name="T11" fmla="*/ 17 h 19"/>
                    <a:gd name="T12" fmla="*/ 177 w 285"/>
                    <a:gd name="T13" fmla="*/ 15 h 19"/>
                    <a:gd name="T14" fmla="*/ 202 w 285"/>
                    <a:gd name="T15" fmla="*/ 13 h 19"/>
                    <a:gd name="T16" fmla="*/ 223 w 285"/>
                    <a:gd name="T17" fmla="*/ 12 h 19"/>
                    <a:gd name="T18" fmla="*/ 240 w 285"/>
                    <a:gd name="T19" fmla="*/ 12 h 19"/>
                    <a:gd name="T20" fmla="*/ 256 w 285"/>
                    <a:gd name="T21" fmla="*/ 10 h 19"/>
                    <a:gd name="T22" fmla="*/ 267 w 285"/>
                    <a:gd name="T23" fmla="*/ 8 h 19"/>
                    <a:gd name="T24" fmla="*/ 277 w 285"/>
                    <a:gd name="T25" fmla="*/ 4 h 19"/>
                    <a:gd name="T26" fmla="*/ 283 w 285"/>
                    <a:gd name="T27" fmla="*/ 2 h 19"/>
                    <a:gd name="T28" fmla="*/ 285 w 285"/>
                    <a:gd name="T29" fmla="*/ 0 h 19"/>
                    <a:gd name="T30" fmla="*/ 279 w 285"/>
                    <a:gd name="T31" fmla="*/ 0 h 19"/>
                    <a:gd name="T32" fmla="*/ 277 w 285"/>
                    <a:gd name="T33" fmla="*/ 2 h 19"/>
                    <a:gd name="T34" fmla="*/ 271 w 285"/>
                    <a:gd name="T35" fmla="*/ 4 h 19"/>
                    <a:gd name="T36" fmla="*/ 263 w 285"/>
                    <a:gd name="T37" fmla="*/ 6 h 19"/>
                    <a:gd name="T38" fmla="*/ 250 w 285"/>
                    <a:gd name="T39" fmla="*/ 8 h 19"/>
                    <a:gd name="T40" fmla="*/ 236 w 285"/>
                    <a:gd name="T41" fmla="*/ 10 h 19"/>
                    <a:gd name="T42" fmla="*/ 217 w 285"/>
                    <a:gd name="T43" fmla="*/ 12 h 19"/>
                    <a:gd name="T44" fmla="*/ 196 w 285"/>
                    <a:gd name="T45" fmla="*/ 13 h 19"/>
                    <a:gd name="T46" fmla="*/ 173 w 285"/>
                    <a:gd name="T47" fmla="*/ 15 h 19"/>
                    <a:gd name="T48" fmla="*/ 148 w 285"/>
                    <a:gd name="T49" fmla="*/ 17 h 19"/>
                    <a:gd name="T50" fmla="*/ 121 w 285"/>
                    <a:gd name="T51" fmla="*/ 17 h 19"/>
                    <a:gd name="T52" fmla="*/ 92 w 285"/>
                    <a:gd name="T53" fmla="*/ 19 h 19"/>
                    <a:gd name="T54" fmla="*/ 63 w 285"/>
                    <a:gd name="T55" fmla="*/ 19 h 19"/>
                    <a:gd name="T56" fmla="*/ 33 w 285"/>
                    <a:gd name="T57" fmla="*/ 19 h 19"/>
                    <a:gd name="T58" fmla="*/ 0 w 285"/>
                    <a:gd name="T59" fmla="*/ 19 h 19"/>
                    <a:gd name="T60" fmla="*/ 0 w 285"/>
                    <a:gd name="T6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85" h="19">
                      <a:moveTo>
                        <a:pt x="0" y="19"/>
                      </a:moveTo>
                      <a:lnTo>
                        <a:pt x="33" y="19"/>
                      </a:lnTo>
                      <a:lnTo>
                        <a:pt x="63" y="19"/>
                      </a:lnTo>
                      <a:lnTo>
                        <a:pt x="94" y="19"/>
                      </a:lnTo>
                      <a:lnTo>
                        <a:pt x="123" y="17"/>
                      </a:lnTo>
                      <a:lnTo>
                        <a:pt x="152" y="17"/>
                      </a:lnTo>
                      <a:lnTo>
                        <a:pt x="177" y="15"/>
                      </a:lnTo>
                      <a:lnTo>
                        <a:pt x="202" y="13"/>
                      </a:lnTo>
                      <a:lnTo>
                        <a:pt x="223" y="12"/>
                      </a:lnTo>
                      <a:lnTo>
                        <a:pt x="240" y="12"/>
                      </a:lnTo>
                      <a:lnTo>
                        <a:pt x="256" y="10"/>
                      </a:lnTo>
                      <a:lnTo>
                        <a:pt x="267" y="8"/>
                      </a:lnTo>
                      <a:lnTo>
                        <a:pt x="277" y="4"/>
                      </a:lnTo>
                      <a:lnTo>
                        <a:pt x="283" y="2"/>
                      </a:lnTo>
                      <a:lnTo>
                        <a:pt x="285" y="0"/>
                      </a:lnTo>
                      <a:lnTo>
                        <a:pt x="279" y="0"/>
                      </a:lnTo>
                      <a:lnTo>
                        <a:pt x="277" y="2"/>
                      </a:lnTo>
                      <a:lnTo>
                        <a:pt x="271" y="4"/>
                      </a:lnTo>
                      <a:lnTo>
                        <a:pt x="263" y="6"/>
                      </a:lnTo>
                      <a:lnTo>
                        <a:pt x="250" y="8"/>
                      </a:lnTo>
                      <a:lnTo>
                        <a:pt x="236" y="10"/>
                      </a:lnTo>
                      <a:lnTo>
                        <a:pt x="217" y="12"/>
                      </a:lnTo>
                      <a:lnTo>
                        <a:pt x="196" y="13"/>
                      </a:lnTo>
                      <a:lnTo>
                        <a:pt x="173" y="15"/>
                      </a:lnTo>
                      <a:lnTo>
                        <a:pt x="148" y="17"/>
                      </a:lnTo>
                      <a:lnTo>
                        <a:pt x="121" y="17"/>
                      </a:lnTo>
                      <a:lnTo>
                        <a:pt x="92" y="19"/>
                      </a:lnTo>
                      <a:lnTo>
                        <a:pt x="63" y="19"/>
                      </a:lnTo>
                      <a:lnTo>
                        <a:pt x="33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3" name="Freeform 1012">
                  <a:extLst>
                    <a:ext uri="{FF2B5EF4-FFF2-40B4-BE49-F238E27FC236}">
                      <a16:creationId xmlns:a16="http://schemas.microsoft.com/office/drawing/2014/main" id="{A52700F5-CD43-4853-BF15-ECC93E2EC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39" cy="10"/>
                </a:xfrm>
                <a:custGeom>
                  <a:avLst/>
                  <a:gdLst>
                    <a:gd name="T0" fmla="*/ 0 w 279"/>
                    <a:gd name="T1" fmla="*/ 19 h 19"/>
                    <a:gd name="T2" fmla="*/ 33 w 279"/>
                    <a:gd name="T3" fmla="*/ 19 h 19"/>
                    <a:gd name="T4" fmla="*/ 63 w 279"/>
                    <a:gd name="T5" fmla="*/ 19 h 19"/>
                    <a:gd name="T6" fmla="*/ 92 w 279"/>
                    <a:gd name="T7" fmla="*/ 19 h 19"/>
                    <a:gd name="T8" fmla="*/ 121 w 279"/>
                    <a:gd name="T9" fmla="*/ 17 h 19"/>
                    <a:gd name="T10" fmla="*/ 148 w 279"/>
                    <a:gd name="T11" fmla="*/ 17 h 19"/>
                    <a:gd name="T12" fmla="*/ 173 w 279"/>
                    <a:gd name="T13" fmla="*/ 15 h 19"/>
                    <a:gd name="T14" fmla="*/ 196 w 279"/>
                    <a:gd name="T15" fmla="*/ 13 h 19"/>
                    <a:gd name="T16" fmla="*/ 217 w 279"/>
                    <a:gd name="T17" fmla="*/ 12 h 19"/>
                    <a:gd name="T18" fmla="*/ 236 w 279"/>
                    <a:gd name="T19" fmla="*/ 10 h 19"/>
                    <a:gd name="T20" fmla="*/ 250 w 279"/>
                    <a:gd name="T21" fmla="*/ 8 h 19"/>
                    <a:gd name="T22" fmla="*/ 263 w 279"/>
                    <a:gd name="T23" fmla="*/ 6 h 19"/>
                    <a:gd name="T24" fmla="*/ 271 w 279"/>
                    <a:gd name="T25" fmla="*/ 4 h 19"/>
                    <a:gd name="T26" fmla="*/ 277 w 279"/>
                    <a:gd name="T27" fmla="*/ 2 h 19"/>
                    <a:gd name="T28" fmla="*/ 279 w 279"/>
                    <a:gd name="T29" fmla="*/ 0 h 19"/>
                    <a:gd name="T30" fmla="*/ 273 w 279"/>
                    <a:gd name="T31" fmla="*/ 0 h 19"/>
                    <a:gd name="T32" fmla="*/ 271 w 279"/>
                    <a:gd name="T33" fmla="*/ 2 h 19"/>
                    <a:gd name="T34" fmla="*/ 265 w 279"/>
                    <a:gd name="T35" fmla="*/ 4 h 19"/>
                    <a:gd name="T36" fmla="*/ 258 w 279"/>
                    <a:gd name="T37" fmla="*/ 6 h 19"/>
                    <a:gd name="T38" fmla="*/ 246 w 279"/>
                    <a:gd name="T39" fmla="*/ 8 h 19"/>
                    <a:gd name="T40" fmla="*/ 231 w 279"/>
                    <a:gd name="T41" fmla="*/ 10 h 19"/>
                    <a:gd name="T42" fmla="*/ 213 w 279"/>
                    <a:gd name="T43" fmla="*/ 12 h 19"/>
                    <a:gd name="T44" fmla="*/ 192 w 279"/>
                    <a:gd name="T45" fmla="*/ 13 h 19"/>
                    <a:gd name="T46" fmla="*/ 171 w 279"/>
                    <a:gd name="T47" fmla="*/ 15 h 19"/>
                    <a:gd name="T48" fmla="*/ 146 w 279"/>
                    <a:gd name="T49" fmla="*/ 15 h 19"/>
                    <a:gd name="T50" fmla="*/ 119 w 279"/>
                    <a:gd name="T51" fmla="*/ 17 h 19"/>
                    <a:gd name="T52" fmla="*/ 90 w 279"/>
                    <a:gd name="T53" fmla="*/ 17 h 19"/>
                    <a:gd name="T54" fmla="*/ 61 w 279"/>
                    <a:gd name="T55" fmla="*/ 19 h 19"/>
                    <a:gd name="T56" fmla="*/ 31 w 279"/>
                    <a:gd name="T57" fmla="*/ 19 h 19"/>
                    <a:gd name="T58" fmla="*/ 0 w 279"/>
                    <a:gd name="T59" fmla="*/ 19 h 19"/>
                    <a:gd name="T60" fmla="*/ 0 w 279"/>
                    <a:gd name="T6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79" h="19">
                      <a:moveTo>
                        <a:pt x="0" y="19"/>
                      </a:moveTo>
                      <a:lnTo>
                        <a:pt x="33" y="19"/>
                      </a:lnTo>
                      <a:lnTo>
                        <a:pt x="63" y="19"/>
                      </a:lnTo>
                      <a:lnTo>
                        <a:pt x="92" y="19"/>
                      </a:lnTo>
                      <a:lnTo>
                        <a:pt x="121" y="17"/>
                      </a:lnTo>
                      <a:lnTo>
                        <a:pt x="148" y="17"/>
                      </a:lnTo>
                      <a:lnTo>
                        <a:pt x="173" y="15"/>
                      </a:lnTo>
                      <a:lnTo>
                        <a:pt x="196" y="13"/>
                      </a:lnTo>
                      <a:lnTo>
                        <a:pt x="217" y="12"/>
                      </a:lnTo>
                      <a:lnTo>
                        <a:pt x="236" y="10"/>
                      </a:lnTo>
                      <a:lnTo>
                        <a:pt x="250" y="8"/>
                      </a:lnTo>
                      <a:lnTo>
                        <a:pt x="263" y="6"/>
                      </a:lnTo>
                      <a:lnTo>
                        <a:pt x="271" y="4"/>
                      </a:lnTo>
                      <a:lnTo>
                        <a:pt x="277" y="2"/>
                      </a:lnTo>
                      <a:lnTo>
                        <a:pt x="279" y="0"/>
                      </a:lnTo>
                      <a:lnTo>
                        <a:pt x="273" y="0"/>
                      </a:lnTo>
                      <a:lnTo>
                        <a:pt x="271" y="2"/>
                      </a:lnTo>
                      <a:lnTo>
                        <a:pt x="265" y="4"/>
                      </a:lnTo>
                      <a:lnTo>
                        <a:pt x="258" y="6"/>
                      </a:lnTo>
                      <a:lnTo>
                        <a:pt x="246" y="8"/>
                      </a:lnTo>
                      <a:lnTo>
                        <a:pt x="231" y="10"/>
                      </a:lnTo>
                      <a:lnTo>
                        <a:pt x="213" y="12"/>
                      </a:lnTo>
                      <a:lnTo>
                        <a:pt x="192" y="13"/>
                      </a:lnTo>
                      <a:lnTo>
                        <a:pt x="171" y="15"/>
                      </a:lnTo>
                      <a:lnTo>
                        <a:pt x="146" y="15"/>
                      </a:lnTo>
                      <a:lnTo>
                        <a:pt x="119" y="17"/>
                      </a:lnTo>
                      <a:lnTo>
                        <a:pt x="90" y="17"/>
                      </a:lnTo>
                      <a:lnTo>
                        <a:pt x="61" y="19"/>
                      </a:lnTo>
                      <a:lnTo>
                        <a:pt x="31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4" name="Freeform 1013">
                  <a:extLst>
                    <a:ext uri="{FF2B5EF4-FFF2-40B4-BE49-F238E27FC236}">
                      <a16:creationId xmlns:a16="http://schemas.microsoft.com/office/drawing/2014/main" id="{C0682004-380A-4094-A83C-AA2956A1F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36" cy="10"/>
                </a:xfrm>
                <a:custGeom>
                  <a:avLst/>
                  <a:gdLst>
                    <a:gd name="T0" fmla="*/ 0 w 273"/>
                    <a:gd name="T1" fmla="*/ 19 h 19"/>
                    <a:gd name="T2" fmla="*/ 31 w 273"/>
                    <a:gd name="T3" fmla="*/ 19 h 19"/>
                    <a:gd name="T4" fmla="*/ 61 w 273"/>
                    <a:gd name="T5" fmla="*/ 19 h 19"/>
                    <a:gd name="T6" fmla="*/ 90 w 273"/>
                    <a:gd name="T7" fmla="*/ 17 h 19"/>
                    <a:gd name="T8" fmla="*/ 119 w 273"/>
                    <a:gd name="T9" fmla="*/ 17 h 19"/>
                    <a:gd name="T10" fmla="*/ 146 w 273"/>
                    <a:gd name="T11" fmla="*/ 15 h 19"/>
                    <a:gd name="T12" fmla="*/ 171 w 273"/>
                    <a:gd name="T13" fmla="*/ 15 h 19"/>
                    <a:gd name="T14" fmla="*/ 192 w 273"/>
                    <a:gd name="T15" fmla="*/ 13 h 19"/>
                    <a:gd name="T16" fmla="*/ 213 w 273"/>
                    <a:gd name="T17" fmla="*/ 12 h 19"/>
                    <a:gd name="T18" fmla="*/ 231 w 273"/>
                    <a:gd name="T19" fmla="*/ 10 h 19"/>
                    <a:gd name="T20" fmla="*/ 246 w 273"/>
                    <a:gd name="T21" fmla="*/ 8 h 19"/>
                    <a:gd name="T22" fmla="*/ 258 w 273"/>
                    <a:gd name="T23" fmla="*/ 6 h 19"/>
                    <a:gd name="T24" fmla="*/ 265 w 273"/>
                    <a:gd name="T25" fmla="*/ 4 h 19"/>
                    <a:gd name="T26" fmla="*/ 271 w 273"/>
                    <a:gd name="T27" fmla="*/ 2 h 19"/>
                    <a:gd name="T28" fmla="*/ 273 w 273"/>
                    <a:gd name="T29" fmla="*/ 0 h 19"/>
                    <a:gd name="T30" fmla="*/ 267 w 273"/>
                    <a:gd name="T31" fmla="*/ 0 h 19"/>
                    <a:gd name="T32" fmla="*/ 265 w 273"/>
                    <a:gd name="T33" fmla="*/ 2 h 19"/>
                    <a:gd name="T34" fmla="*/ 260 w 273"/>
                    <a:gd name="T35" fmla="*/ 4 h 19"/>
                    <a:gd name="T36" fmla="*/ 252 w 273"/>
                    <a:gd name="T37" fmla="*/ 6 h 19"/>
                    <a:gd name="T38" fmla="*/ 240 w 273"/>
                    <a:gd name="T39" fmla="*/ 8 h 19"/>
                    <a:gd name="T40" fmla="*/ 227 w 273"/>
                    <a:gd name="T41" fmla="*/ 10 h 19"/>
                    <a:gd name="T42" fmla="*/ 210 w 273"/>
                    <a:gd name="T43" fmla="*/ 12 h 19"/>
                    <a:gd name="T44" fmla="*/ 188 w 273"/>
                    <a:gd name="T45" fmla="*/ 13 h 19"/>
                    <a:gd name="T46" fmla="*/ 167 w 273"/>
                    <a:gd name="T47" fmla="*/ 15 h 19"/>
                    <a:gd name="T48" fmla="*/ 142 w 273"/>
                    <a:gd name="T49" fmla="*/ 15 h 19"/>
                    <a:gd name="T50" fmla="*/ 115 w 273"/>
                    <a:gd name="T51" fmla="*/ 17 h 19"/>
                    <a:gd name="T52" fmla="*/ 88 w 273"/>
                    <a:gd name="T53" fmla="*/ 17 h 19"/>
                    <a:gd name="T54" fmla="*/ 59 w 273"/>
                    <a:gd name="T55" fmla="*/ 17 h 19"/>
                    <a:gd name="T56" fmla="*/ 31 w 273"/>
                    <a:gd name="T57" fmla="*/ 19 h 19"/>
                    <a:gd name="T58" fmla="*/ 0 w 273"/>
                    <a:gd name="T59" fmla="*/ 19 h 19"/>
                    <a:gd name="T60" fmla="*/ 0 w 273"/>
                    <a:gd name="T6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73" h="19">
                      <a:moveTo>
                        <a:pt x="0" y="19"/>
                      </a:moveTo>
                      <a:lnTo>
                        <a:pt x="31" y="19"/>
                      </a:lnTo>
                      <a:lnTo>
                        <a:pt x="61" y="19"/>
                      </a:lnTo>
                      <a:lnTo>
                        <a:pt x="90" y="17"/>
                      </a:lnTo>
                      <a:lnTo>
                        <a:pt x="119" y="17"/>
                      </a:lnTo>
                      <a:lnTo>
                        <a:pt x="146" y="15"/>
                      </a:lnTo>
                      <a:lnTo>
                        <a:pt x="171" y="15"/>
                      </a:lnTo>
                      <a:lnTo>
                        <a:pt x="192" y="13"/>
                      </a:lnTo>
                      <a:lnTo>
                        <a:pt x="213" y="12"/>
                      </a:lnTo>
                      <a:lnTo>
                        <a:pt x="231" y="10"/>
                      </a:lnTo>
                      <a:lnTo>
                        <a:pt x="246" y="8"/>
                      </a:lnTo>
                      <a:lnTo>
                        <a:pt x="258" y="6"/>
                      </a:lnTo>
                      <a:lnTo>
                        <a:pt x="265" y="4"/>
                      </a:lnTo>
                      <a:lnTo>
                        <a:pt x="271" y="2"/>
                      </a:lnTo>
                      <a:lnTo>
                        <a:pt x="273" y="0"/>
                      </a:lnTo>
                      <a:lnTo>
                        <a:pt x="267" y="0"/>
                      </a:lnTo>
                      <a:lnTo>
                        <a:pt x="265" y="2"/>
                      </a:lnTo>
                      <a:lnTo>
                        <a:pt x="260" y="4"/>
                      </a:lnTo>
                      <a:lnTo>
                        <a:pt x="252" y="6"/>
                      </a:lnTo>
                      <a:lnTo>
                        <a:pt x="240" y="8"/>
                      </a:lnTo>
                      <a:lnTo>
                        <a:pt x="227" y="10"/>
                      </a:lnTo>
                      <a:lnTo>
                        <a:pt x="210" y="12"/>
                      </a:lnTo>
                      <a:lnTo>
                        <a:pt x="188" y="13"/>
                      </a:lnTo>
                      <a:lnTo>
                        <a:pt x="167" y="15"/>
                      </a:lnTo>
                      <a:lnTo>
                        <a:pt x="142" y="15"/>
                      </a:lnTo>
                      <a:lnTo>
                        <a:pt x="115" y="17"/>
                      </a:lnTo>
                      <a:lnTo>
                        <a:pt x="88" y="17"/>
                      </a:lnTo>
                      <a:lnTo>
                        <a:pt x="59" y="17"/>
                      </a:lnTo>
                      <a:lnTo>
                        <a:pt x="31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5" name="Freeform 1014">
                  <a:extLst>
                    <a:ext uri="{FF2B5EF4-FFF2-40B4-BE49-F238E27FC236}">
                      <a16:creationId xmlns:a16="http://schemas.microsoft.com/office/drawing/2014/main" id="{69AD01DC-B19D-4A9D-80A5-4B65255C3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34" cy="10"/>
                </a:xfrm>
                <a:custGeom>
                  <a:avLst/>
                  <a:gdLst>
                    <a:gd name="T0" fmla="*/ 0 w 267"/>
                    <a:gd name="T1" fmla="*/ 19 h 19"/>
                    <a:gd name="T2" fmla="*/ 31 w 267"/>
                    <a:gd name="T3" fmla="*/ 19 h 19"/>
                    <a:gd name="T4" fmla="*/ 59 w 267"/>
                    <a:gd name="T5" fmla="*/ 17 h 19"/>
                    <a:gd name="T6" fmla="*/ 88 w 267"/>
                    <a:gd name="T7" fmla="*/ 17 h 19"/>
                    <a:gd name="T8" fmla="*/ 115 w 267"/>
                    <a:gd name="T9" fmla="*/ 17 h 19"/>
                    <a:gd name="T10" fmla="*/ 142 w 267"/>
                    <a:gd name="T11" fmla="*/ 15 h 19"/>
                    <a:gd name="T12" fmla="*/ 167 w 267"/>
                    <a:gd name="T13" fmla="*/ 15 h 19"/>
                    <a:gd name="T14" fmla="*/ 188 w 267"/>
                    <a:gd name="T15" fmla="*/ 13 h 19"/>
                    <a:gd name="T16" fmla="*/ 210 w 267"/>
                    <a:gd name="T17" fmla="*/ 12 h 19"/>
                    <a:gd name="T18" fmla="*/ 227 w 267"/>
                    <a:gd name="T19" fmla="*/ 10 h 19"/>
                    <a:gd name="T20" fmla="*/ 240 w 267"/>
                    <a:gd name="T21" fmla="*/ 8 h 19"/>
                    <a:gd name="T22" fmla="*/ 252 w 267"/>
                    <a:gd name="T23" fmla="*/ 6 h 19"/>
                    <a:gd name="T24" fmla="*/ 260 w 267"/>
                    <a:gd name="T25" fmla="*/ 4 h 19"/>
                    <a:gd name="T26" fmla="*/ 265 w 267"/>
                    <a:gd name="T27" fmla="*/ 2 h 19"/>
                    <a:gd name="T28" fmla="*/ 267 w 267"/>
                    <a:gd name="T29" fmla="*/ 0 h 19"/>
                    <a:gd name="T30" fmla="*/ 261 w 267"/>
                    <a:gd name="T31" fmla="*/ 0 h 19"/>
                    <a:gd name="T32" fmla="*/ 260 w 267"/>
                    <a:gd name="T33" fmla="*/ 2 h 19"/>
                    <a:gd name="T34" fmla="*/ 254 w 267"/>
                    <a:gd name="T35" fmla="*/ 4 h 19"/>
                    <a:gd name="T36" fmla="*/ 244 w 267"/>
                    <a:gd name="T37" fmla="*/ 6 h 19"/>
                    <a:gd name="T38" fmla="*/ 231 w 267"/>
                    <a:gd name="T39" fmla="*/ 10 h 19"/>
                    <a:gd name="T40" fmla="*/ 215 w 267"/>
                    <a:gd name="T41" fmla="*/ 10 h 19"/>
                    <a:gd name="T42" fmla="*/ 196 w 267"/>
                    <a:gd name="T43" fmla="*/ 12 h 19"/>
                    <a:gd name="T44" fmla="*/ 173 w 267"/>
                    <a:gd name="T45" fmla="*/ 13 h 19"/>
                    <a:gd name="T46" fmla="*/ 148 w 267"/>
                    <a:gd name="T47" fmla="*/ 15 h 19"/>
                    <a:gd name="T48" fmla="*/ 121 w 267"/>
                    <a:gd name="T49" fmla="*/ 15 h 19"/>
                    <a:gd name="T50" fmla="*/ 92 w 267"/>
                    <a:gd name="T51" fmla="*/ 17 h 19"/>
                    <a:gd name="T52" fmla="*/ 63 w 267"/>
                    <a:gd name="T53" fmla="*/ 17 h 19"/>
                    <a:gd name="T54" fmla="*/ 33 w 267"/>
                    <a:gd name="T55" fmla="*/ 17 h 19"/>
                    <a:gd name="T56" fmla="*/ 0 w 267"/>
                    <a:gd name="T57" fmla="*/ 17 h 19"/>
                    <a:gd name="T58" fmla="*/ 0 w 267"/>
                    <a:gd name="T5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67" h="19">
                      <a:moveTo>
                        <a:pt x="0" y="19"/>
                      </a:moveTo>
                      <a:lnTo>
                        <a:pt x="31" y="19"/>
                      </a:lnTo>
                      <a:lnTo>
                        <a:pt x="59" y="17"/>
                      </a:lnTo>
                      <a:lnTo>
                        <a:pt x="88" y="17"/>
                      </a:lnTo>
                      <a:lnTo>
                        <a:pt x="115" y="17"/>
                      </a:lnTo>
                      <a:lnTo>
                        <a:pt x="142" y="15"/>
                      </a:lnTo>
                      <a:lnTo>
                        <a:pt x="167" y="15"/>
                      </a:lnTo>
                      <a:lnTo>
                        <a:pt x="188" y="13"/>
                      </a:lnTo>
                      <a:lnTo>
                        <a:pt x="210" y="12"/>
                      </a:lnTo>
                      <a:lnTo>
                        <a:pt x="227" y="10"/>
                      </a:lnTo>
                      <a:lnTo>
                        <a:pt x="240" y="8"/>
                      </a:lnTo>
                      <a:lnTo>
                        <a:pt x="252" y="6"/>
                      </a:lnTo>
                      <a:lnTo>
                        <a:pt x="260" y="4"/>
                      </a:lnTo>
                      <a:lnTo>
                        <a:pt x="265" y="2"/>
                      </a:lnTo>
                      <a:lnTo>
                        <a:pt x="267" y="0"/>
                      </a:lnTo>
                      <a:lnTo>
                        <a:pt x="261" y="0"/>
                      </a:lnTo>
                      <a:lnTo>
                        <a:pt x="260" y="2"/>
                      </a:lnTo>
                      <a:lnTo>
                        <a:pt x="254" y="4"/>
                      </a:lnTo>
                      <a:lnTo>
                        <a:pt x="244" y="6"/>
                      </a:lnTo>
                      <a:lnTo>
                        <a:pt x="231" y="10"/>
                      </a:lnTo>
                      <a:lnTo>
                        <a:pt x="215" y="10"/>
                      </a:lnTo>
                      <a:lnTo>
                        <a:pt x="196" y="12"/>
                      </a:lnTo>
                      <a:lnTo>
                        <a:pt x="173" y="13"/>
                      </a:lnTo>
                      <a:lnTo>
                        <a:pt x="148" y="15"/>
                      </a:lnTo>
                      <a:lnTo>
                        <a:pt x="121" y="15"/>
                      </a:lnTo>
                      <a:lnTo>
                        <a:pt x="92" y="17"/>
                      </a:lnTo>
                      <a:lnTo>
                        <a:pt x="63" y="17"/>
                      </a:lnTo>
                      <a:lnTo>
                        <a:pt x="33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8888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6" name="Freeform 1015">
                  <a:extLst>
                    <a:ext uri="{FF2B5EF4-FFF2-40B4-BE49-F238E27FC236}">
                      <a16:creationId xmlns:a16="http://schemas.microsoft.com/office/drawing/2014/main" id="{DD2A47CB-3CD9-40F7-B9DF-8AFD319EF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31" cy="9"/>
                </a:xfrm>
                <a:custGeom>
                  <a:avLst/>
                  <a:gdLst>
                    <a:gd name="T0" fmla="*/ 0 w 261"/>
                    <a:gd name="T1" fmla="*/ 17 h 17"/>
                    <a:gd name="T2" fmla="*/ 33 w 261"/>
                    <a:gd name="T3" fmla="*/ 17 h 17"/>
                    <a:gd name="T4" fmla="*/ 63 w 261"/>
                    <a:gd name="T5" fmla="*/ 17 h 17"/>
                    <a:gd name="T6" fmla="*/ 92 w 261"/>
                    <a:gd name="T7" fmla="*/ 17 h 17"/>
                    <a:gd name="T8" fmla="*/ 121 w 261"/>
                    <a:gd name="T9" fmla="*/ 15 h 17"/>
                    <a:gd name="T10" fmla="*/ 148 w 261"/>
                    <a:gd name="T11" fmla="*/ 15 h 17"/>
                    <a:gd name="T12" fmla="*/ 173 w 261"/>
                    <a:gd name="T13" fmla="*/ 13 h 17"/>
                    <a:gd name="T14" fmla="*/ 196 w 261"/>
                    <a:gd name="T15" fmla="*/ 12 h 17"/>
                    <a:gd name="T16" fmla="*/ 215 w 261"/>
                    <a:gd name="T17" fmla="*/ 10 h 17"/>
                    <a:gd name="T18" fmla="*/ 231 w 261"/>
                    <a:gd name="T19" fmla="*/ 10 h 17"/>
                    <a:gd name="T20" fmla="*/ 244 w 261"/>
                    <a:gd name="T21" fmla="*/ 6 h 17"/>
                    <a:gd name="T22" fmla="*/ 254 w 261"/>
                    <a:gd name="T23" fmla="*/ 4 h 17"/>
                    <a:gd name="T24" fmla="*/ 260 w 261"/>
                    <a:gd name="T25" fmla="*/ 2 h 17"/>
                    <a:gd name="T26" fmla="*/ 261 w 261"/>
                    <a:gd name="T27" fmla="*/ 0 h 17"/>
                    <a:gd name="T28" fmla="*/ 256 w 261"/>
                    <a:gd name="T29" fmla="*/ 0 h 17"/>
                    <a:gd name="T30" fmla="*/ 254 w 261"/>
                    <a:gd name="T31" fmla="*/ 2 h 17"/>
                    <a:gd name="T32" fmla="*/ 248 w 261"/>
                    <a:gd name="T33" fmla="*/ 4 h 17"/>
                    <a:gd name="T34" fmla="*/ 238 w 261"/>
                    <a:gd name="T35" fmla="*/ 6 h 17"/>
                    <a:gd name="T36" fmla="*/ 227 w 261"/>
                    <a:gd name="T37" fmla="*/ 8 h 17"/>
                    <a:gd name="T38" fmla="*/ 210 w 261"/>
                    <a:gd name="T39" fmla="*/ 10 h 17"/>
                    <a:gd name="T40" fmla="*/ 190 w 261"/>
                    <a:gd name="T41" fmla="*/ 12 h 17"/>
                    <a:gd name="T42" fmla="*/ 169 w 261"/>
                    <a:gd name="T43" fmla="*/ 13 h 17"/>
                    <a:gd name="T44" fmla="*/ 146 w 261"/>
                    <a:gd name="T45" fmla="*/ 15 h 17"/>
                    <a:gd name="T46" fmla="*/ 119 w 261"/>
                    <a:gd name="T47" fmla="*/ 15 h 17"/>
                    <a:gd name="T48" fmla="*/ 90 w 261"/>
                    <a:gd name="T49" fmla="*/ 17 h 17"/>
                    <a:gd name="T50" fmla="*/ 61 w 261"/>
                    <a:gd name="T51" fmla="*/ 17 h 17"/>
                    <a:gd name="T52" fmla="*/ 31 w 261"/>
                    <a:gd name="T53" fmla="*/ 17 h 17"/>
                    <a:gd name="T54" fmla="*/ 0 w 261"/>
                    <a:gd name="T55" fmla="*/ 17 h 17"/>
                    <a:gd name="T56" fmla="*/ 0 w 261"/>
                    <a:gd name="T5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61" h="17">
                      <a:moveTo>
                        <a:pt x="0" y="17"/>
                      </a:moveTo>
                      <a:lnTo>
                        <a:pt x="33" y="17"/>
                      </a:lnTo>
                      <a:lnTo>
                        <a:pt x="63" y="17"/>
                      </a:lnTo>
                      <a:lnTo>
                        <a:pt x="92" y="17"/>
                      </a:lnTo>
                      <a:lnTo>
                        <a:pt x="121" y="15"/>
                      </a:lnTo>
                      <a:lnTo>
                        <a:pt x="148" y="15"/>
                      </a:lnTo>
                      <a:lnTo>
                        <a:pt x="173" y="13"/>
                      </a:lnTo>
                      <a:lnTo>
                        <a:pt x="196" y="12"/>
                      </a:lnTo>
                      <a:lnTo>
                        <a:pt x="215" y="10"/>
                      </a:lnTo>
                      <a:lnTo>
                        <a:pt x="231" y="10"/>
                      </a:lnTo>
                      <a:lnTo>
                        <a:pt x="244" y="6"/>
                      </a:lnTo>
                      <a:lnTo>
                        <a:pt x="254" y="4"/>
                      </a:lnTo>
                      <a:lnTo>
                        <a:pt x="260" y="2"/>
                      </a:lnTo>
                      <a:lnTo>
                        <a:pt x="261" y="0"/>
                      </a:lnTo>
                      <a:lnTo>
                        <a:pt x="256" y="0"/>
                      </a:lnTo>
                      <a:lnTo>
                        <a:pt x="254" y="2"/>
                      </a:lnTo>
                      <a:lnTo>
                        <a:pt x="248" y="4"/>
                      </a:lnTo>
                      <a:lnTo>
                        <a:pt x="238" y="6"/>
                      </a:lnTo>
                      <a:lnTo>
                        <a:pt x="227" y="8"/>
                      </a:lnTo>
                      <a:lnTo>
                        <a:pt x="210" y="10"/>
                      </a:lnTo>
                      <a:lnTo>
                        <a:pt x="190" y="12"/>
                      </a:lnTo>
                      <a:lnTo>
                        <a:pt x="169" y="13"/>
                      </a:lnTo>
                      <a:lnTo>
                        <a:pt x="146" y="15"/>
                      </a:lnTo>
                      <a:lnTo>
                        <a:pt x="119" y="15"/>
                      </a:lnTo>
                      <a:lnTo>
                        <a:pt x="90" y="17"/>
                      </a:lnTo>
                      <a:lnTo>
                        <a:pt x="61" y="17"/>
                      </a:lnTo>
                      <a:lnTo>
                        <a:pt x="3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8686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7" name="Freeform 1016">
                  <a:extLst>
                    <a:ext uri="{FF2B5EF4-FFF2-40B4-BE49-F238E27FC236}">
                      <a16:creationId xmlns:a16="http://schemas.microsoft.com/office/drawing/2014/main" id="{FA8F369F-AB22-4F0F-904E-F67830054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28" cy="9"/>
                </a:xfrm>
                <a:custGeom>
                  <a:avLst/>
                  <a:gdLst>
                    <a:gd name="T0" fmla="*/ 0 w 256"/>
                    <a:gd name="T1" fmla="*/ 17 h 17"/>
                    <a:gd name="T2" fmla="*/ 31 w 256"/>
                    <a:gd name="T3" fmla="*/ 17 h 17"/>
                    <a:gd name="T4" fmla="*/ 61 w 256"/>
                    <a:gd name="T5" fmla="*/ 17 h 17"/>
                    <a:gd name="T6" fmla="*/ 90 w 256"/>
                    <a:gd name="T7" fmla="*/ 17 h 17"/>
                    <a:gd name="T8" fmla="*/ 119 w 256"/>
                    <a:gd name="T9" fmla="*/ 15 h 17"/>
                    <a:gd name="T10" fmla="*/ 146 w 256"/>
                    <a:gd name="T11" fmla="*/ 15 h 17"/>
                    <a:gd name="T12" fmla="*/ 169 w 256"/>
                    <a:gd name="T13" fmla="*/ 13 h 17"/>
                    <a:gd name="T14" fmla="*/ 190 w 256"/>
                    <a:gd name="T15" fmla="*/ 12 h 17"/>
                    <a:gd name="T16" fmla="*/ 210 w 256"/>
                    <a:gd name="T17" fmla="*/ 10 h 17"/>
                    <a:gd name="T18" fmla="*/ 227 w 256"/>
                    <a:gd name="T19" fmla="*/ 8 h 17"/>
                    <a:gd name="T20" fmla="*/ 238 w 256"/>
                    <a:gd name="T21" fmla="*/ 6 h 17"/>
                    <a:gd name="T22" fmla="*/ 248 w 256"/>
                    <a:gd name="T23" fmla="*/ 4 h 17"/>
                    <a:gd name="T24" fmla="*/ 254 w 256"/>
                    <a:gd name="T25" fmla="*/ 2 h 17"/>
                    <a:gd name="T26" fmla="*/ 256 w 256"/>
                    <a:gd name="T27" fmla="*/ 0 h 17"/>
                    <a:gd name="T28" fmla="*/ 250 w 256"/>
                    <a:gd name="T29" fmla="*/ 0 h 17"/>
                    <a:gd name="T30" fmla="*/ 248 w 256"/>
                    <a:gd name="T31" fmla="*/ 2 h 17"/>
                    <a:gd name="T32" fmla="*/ 242 w 256"/>
                    <a:gd name="T33" fmla="*/ 4 h 17"/>
                    <a:gd name="T34" fmla="*/ 233 w 256"/>
                    <a:gd name="T35" fmla="*/ 6 h 17"/>
                    <a:gd name="T36" fmla="*/ 221 w 256"/>
                    <a:gd name="T37" fmla="*/ 8 h 17"/>
                    <a:gd name="T38" fmla="*/ 206 w 256"/>
                    <a:gd name="T39" fmla="*/ 10 h 17"/>
                    <a:gd name="T40" fmla="*/ 186 w 256"/>
                    <a:gd name="T41" fmla="*/ 12 h 17"/>
                    <a:gd name="T42" fmla="*/ 165 w 256"/>
                    <a:gd name="T43" fmla="*/ 13 h 17"/>
                    <a:gd name="T44" fmla="*/ 142 w 256"/>
                    <a:gd name="T45" fmla="*/ 13 h 17"/>
                    <a:gd name="T46" fmla="*/ 117 w 256"/>
                    <a:gd name="T47" fmla="*/ 15 h 17"/>
                    <a:gd name="T48" fmla="*/ 88 w 256"/>
                    <a:gd name="T49" fmla="*/ 15 h 17"/>
                    <a:gd name="T50" fmla="*/ 59 w 256"/>
                    <a:gd name="T51" fmla="*/ 17 h 17"/>
                    <a:gd name="T52" fmla="*/ 31 w 256"/>
                    <a:gd name="T53" fmla="*/ 17 h 17"/>
                    <a:gd name="T54" fmla="*/ 0 w 256"/>
                    <a:gd name="T55" fmla="*/ 17 h 17"/>
                    <a:gd name="T56" fmla="*/ 0 w 256"/>
                    <a:gd name="T5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6" h="17">
                      <a:moveTo>
                        <a:pt x="0" y="17"/>
                      </a:moveTo>
                      <a:lnTo>
                        <a:pt x="31" y="17"/>
                      </a:lnTo>
                      <a:lnTo>
                        <a:pt x="61" y="17"/>
                      </a:lnTo>
                      <a:lnTo>
                        <a:pt x="90" y="17"/>
                      </a:lnTo>
                      <a:lnTo>
                        <a:pt x="119" y="15"/>
                      </a:lnTo>
                      <a:lnTo>
                        <a:pt x="146" y="15"/>
                      </a:lnTo>
                      <a:lnTo>
                        <a:pt x="169" y="13"/>
                      </a:lnTo>
                      <a:lnTo>
                        <a:pt x="190" y="12"/>
                      </a:lnTo>
                      <a:lnTo>
                        <a:pt x="210" y="10"/>
                      </a:lnTo>
                      <a:lnTo>
                        <a:pt x="227" y="8"/>
                      </a:lnTo>
                      <a:lnTo>
                        <a:pt x="238" y="6"/>
                      </a:lnTo>
                      <a:lnTo>
                        <a:pt x="248" y="4"/>
                      </a:lnTo>
                      <a:lnTo>
                        <a:pt x="254" y="2"/>
                      </a:lnTo>
                      <a:lnTo>
                        <a:pt x="256" y="0"/>
                      </a:lnTo>
                      <a:lnTo>
                        <a:pt x="250" y="0"/>
                      </a:lnTo>
                      <a:lnTo>
                        <a:pt x="248" y="2"/>
                      </a:lnTo>
                      <a:lnTo>
                        <a:pt x="242" y="4"/>
                      </a:lnTo>
                      <a:lnTo>
                        <a:pt x="233" y="6"/>
                      </a:lnTo>
                      <a:lnTo>
                        <a:pt x="221" y="8"/>
                      </a:lnTo>
                      <a:lnTo>
                        <a:pt x="206" y="10"/>
                      </a:lnTo>
                      <a:lnTo>
                        <a:pt x="186" y="12"/>
                      </a:lnTo>
                      <a:lnTo>
                        <a:pt x="165" y="13"/>
                      </a:lnTo>
                      <a:lnTo>
                        <a:pt x="142" y="13"/>
                      </a:lnTo>
                      <a:lnTo>
                        <a:pt x="117" y="15"/>
                      </a:lnTo>
                      <a:lnTo>
                        <a:pt x="88" y="15"/>
                      </a:lnTo>
                      <a:lnTo>
                        <a:pt x="59" y="17"/>
                      </a:lnTo>
                      <a:lnTo>
                        <a:pt x="3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8" name="Freeform 1017">
                  <a:extLst>
                    <a:ext uri="{FF2B5EF4-FFF2-40B4-BE49-F238E27FC236}">
                      <a16:creationId xmlns:a16="http://schemas.microsoft.com/office/drawing/2014/main" id="{678BFD3A-083C-469C-BCC9-F0F56926E9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25" cy="9"/>
                </a:xfrm>
                <a:custGeom>
                  <a:avLst/>
                  <a:gdLst>
                    <a:gd name="T0" fmla="*/ 0 w 250"/>
                    <a:gd name="T1" fmla="*/ 17 h 17"/>
                    <a:gd name="T2" fmla="*/ 31 w 250"/>
                    <a:gd name="T3" fmla="*/ 17 h 17"/>
                    <a:gd name="T4" fmla="*/ 59 w 250"/>
                    <a:gd name="T5" fmla="*/ 17 h 17"/>
                    <a:gd name="T6" fmla="*/ 88 w 250"/>
                    <a:gd name="T7" fmla="*/ 15 h 17"/>
                    <a:gd name="T8" fmla="*/ 117 w 250"/>
                    <a:gd name="T9" fmla="*/ 15 h 17"/>
                    <a:gd name="T10" fmla="*/ 142 w 250"/>
                    <a:gd name="T11" fmla="*/ 13 h 17"/>
                    <a:gd name="T12" fmla="*/ 165 w 250"/>
                    <a:gd name="T13" fmla="*/ 13 h 17"/>
                    <a:gd name="T14" fmla="*/ 186 w 250"/>
                    <a:gd name="T15" fmla="*/ 12 h 17"/>
                    <a:gd name="T16" fmla="*/ 206 w 250"/>
                    <a:gd name="T17" fmla="*/ 10 h 17"/>
                    <a:gd name="T18" fmla="*/ 221 w 250"/>
                    <a:gd name="T19" fmla="*/ 8 h 17"/>
                    <a:gd name="T20" fmla="*/ 233 w 250"/>
                    <a:gd name="T21" fmla="*/ 6 h 17"/>
                    <a:gd name="T22" fmla="*/ 242 w 250"/>
                    <a:gd name="T23" fmla="*/ 4 h 17"/>
                    <a:gd name="T24" fmla="*/ 248 w 250"/>
                    <a:gd name="T25" fmla="*/ 2 h 17"/>
                    <a:gd name="T26" fmla="*/ 250 w 250"/>
                    <a:gd name="T27" fmla="*/ 0 h 17"/>
                    <a:gd name="T28" fmla="*/ 244 w 250"/>
                    <a:gd name="T29" fmla="*/ 0 h 17"/>
                    <a:gd name="T30" fmla="*/ 242 w 250"/>
                    <a:gd name="T31" fmla="*/ 2 h 17"/>
                    <a:gd name="T32" fmla="*/ 236 w 250"/>
                    <a:gd name="T33" fmla="*/ 4 h 17"/>
                    <a:gd name="T34" fmla="*/ 227 w 250"/>
                    <a:gd name="T35" fmla="*/ 6 h 17"/>
                    <a:gd name="T36" fmla="*/ 215 w 250"/>
                    <a:gd name="T37" fmla="*/ 8 h 17"/>
                    <a:gd name="T38" fmla="*/ 200 w 250"/>
                    <a:gd name="T39" fmla="*/ 10 h 17"/>
                    <a:gd name="T40" fmla="*/ 183 w 250"/>
                    <a:gd name="T41" fmla="*/ 12 h 17"/>
                    <a:gd name="T42" fmla="*/ 161 w 250"/>
                    <a:gd name="T43" fmla="*/ 13 h 17"/>
                    <a:gd name="T44" fmla="*/ 138 w 250"/>
                    <a:gd name="T45" fmla="*/ 13 h 17"/>
                    <a:gd name="T46" fmla="*/ 113 w 250"/>
                    <a:gd name="T47" fmla="*/ 15 h 17"/>
                    <a:gd name="T48" fmla="*/ 86 w 250"/>
                    <a:gd name="T49" fmla="*/ 15 h 17"/>
                    <a:gd name="T50" fmla="*/ 59 w 250"/>
                    <a:gd name="T51" fmla="*/ 17 h 17"/>
                    <a:gd name="T52" fmla="*/ 31 w 250"/>
                    <a:gd name="T53" fmla="*/ 17 h 17"/>
                    <a:gd name="T54" fmla="*/ 0 w 250"/>
                    <a:gd name="T55" fmla="*/ 17 h 17"/>
                    <a:gd name="T56" fmla="*/ 0 w 250"/>
                    <a:gd name="T5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0" h="17">
                      <a:moveTo>
                        <a:pt x="0" y="17"/>
                      </a:moveTo>
                      <a:lnTo>
                        <a:pt x="31" y="17"/>
                      </a:lnTo>
                      <a:lnTo>
                        <a:pt x="59" y="17"/>
                      </a:lnTo>
                      <a:lnTo>
                        <a:pt x="88" y="15"/>
                      </a:lnTo>
                      <a:lnTo>
                        <a:pt x="117" y="15"/>
                      </a:lnTo>
                      <a:lnTo>
                        <a:pt x="142" y="13"/>
                      </a:lnTo>
                      <a:lnTo>
                        <a:pt x="165" y="13"/>
                      </a:lnTo>
                      <a:lnTo>
                        <a:pt x="186" y="12"/>
                      </a:lnTo>
                      <a:lnTo>
                        <a:pt x="206" y="10"/>
                      </a:lnTo>
                      <a:lnTo>
                        <a:pt x="221" y="8"/>
                      </a:lnTo>
                      <a:lnTo>
                        <a:pt x="233" y="6"/>
                      </a:lnTo>
                      <a:lnTo>
                        <a:pt x="242" y="4"/>
                      </a:lnTo>
                      <a:lnTo>
                        <a:pt x="248" y="2"/>
                      </a:lnTo>
                      <a:lnTo>
                        <a:pt x="250" y="0"/>
                      </a:lnTo>
                      <a:lnTo>
                        <a:pt x="244" y="0"/>
                      </a:lnTo>
                      <a:lnTo>
                        <a:pt x="242" y="2"/>
                      </a:lnTo>
                      <a:lnTo>
                        <a:pt x="236" y="4"/>
                      </a:lnTo>
                      <a:lnTo>
                        <a:pt x="227" y="6"/>
                      </a:lnTo>
                      <a:lnTo>
                        <a:pt x="215" y="8"/>
                      </a:lnTo>
                      <a:lnTo>
                        <a:pt x="200" y="10"/>
                      </a:lnTo>
                      <a:lnTo>
                        <a:pt x="183" y="12"/>
                      </a:lnTo>
                      <a:lnTo>
                        <a:pt x="161" y="13"/>
                      </a:lnTo>
                      <a:lnTo>
                        <a:pt x="138" y="13"/>
                      </a:lnTo>
                      <a:lnTo>
                        <a:pt x="113" y="15"/>
                      </a:lnTo>
                      <a:lnTo>
                        <a:pt x="86" y="15"/>
                      </a:lnTo>
                      <a:lnTo>
                        <a:pt x="59" y="17"/>
                      </a:lnTo>
                      <a:lnTo>
                        <a:pt x="3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8383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9" name="Freeform 1018">
                  <a:extLst>
                    <a:ext uri="{FF2B5EF4-FFF2-40B4-BE49-F238E27FC236}">
                      <a16:creationId xmlns:a16="http://schemas.microsoft.com/office/drawing/2014/main" id="{105F6D7A-9669-4C52-B2B5-9C5BEF107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22" cy="9"/>
                </a:xfrm>
                <a:custGeom>
                  <a:avLst/>
                  <a:gdLst>
                    <a:gd name="T0" fmla="*/ 0 w 244"/>
                    <a:gd name="T1" fmla="*/ 17 h 17"/>
                    <a:gd name="T2" fmla="*/ 31 w 244"/>
                    <a:gd name="T3" fmla="*/ 17 h 17"/>
                    <a:gd name="T4" fmla="*/ 59 w 244"/>
                    <a:gd name="T5" fmla="*/ 17 h 17"/>
                    <a:gd name="T6" fmla="*/ 86 w 244"/>
                    <a:gd name="T7" fmla="*/ 15 h 17"/>
                    <a:gd name="T8" fmla="*/ 113 w 244"/>
                    <a:gd name="T9" fmla="*/ 15 h 17"/>
                    <a:gd name="T10" fmla="*/ 138 w 244"/>
                    <a:gd name="T11" fmla="*/ 13 h 17"/>
                    <a:gd name="T12" fmla="*/ 161 w 244"/>
                    <a:gd name="T13" fmla="*/ 13 h 17"/>
                    <a:gd name="T14" fmla="*/ 183 w 244"/>
                    <a:gd name="T15" fmla="*/ 12 h 17"/>
                    <a:gd name="T16" fmla="*/ 200 w 244"/>
                    <a:gd name="T17" fmla="*/ 10 h 17"/>
                    <a:gd name="T18" fmla="*/ 215 w 244"/>
                    <a:gd name="T19" fmla="*/ 8 h 17"/>
                    <a:gd name="T20" fmla="*/ 227 w 244"/>
                    <a:gd name="T21" fmla="*/ 6 h 17"/>
                    <a:gd name="T22" fmla="*/ 236 w 244"/>
                    <a:gd name="T23" fmla="*/ 4 h 17"/>
                    <a:gd name="T24" fmla="*/ 242 w 244"/>
                    <a:gd name="T25" fmla="*/ 2 h 17"/>
                    <a:gd name="T26" fmla="*/ 244 w 244"/>
                    <a:gd name="T27" fmla="*/ 0 h 17"/>
                    <a:gd name="T28" fmla="*/ 238 w 244"/>
                    <a:gd name="T29" fmla="*/ 0 h 17"/>
                    <a:gd name="T30" fmla="*/ 236 w 244"/>
                    <a:gd name="T31" fmla="*/ 2 h 17"/>
                    <a:gd name="T32" fmla="*/ 231 w 244"/>
                    <a:gd name="T33" fmla="*/ 4 h 17"/>
                    <a:gd name="T34" fmla="*/ 223 w 244"/>
                    <a:gd name="T35" fmla="*/ 6 h 17"/>
                    <a:gd name="T36" fmla="*/ 211 w 244"/>
                    <a:gd name="T37" fmla="*/ 8 h 17"/>
                    <a:gd name="T38" fmla="*/ 196 w 244"/>
                    <a:gd name="T39" fmla="*/ 10 h 17"/>
                    <a:gd name="T40" fmla="*/ 179 w 244"/>
                    <a:gd name="T41" fmla="*/ 12 h 17"/>
                    <a:gd name="T42" fmla="*/ 158 w 244"/>
                    <a:gd name="T43" fmla="*/ 13 h 17"/>
                    <a:gd name="T44" fmla="*/ 134 w 244"/>
                    <a:gd name="T45" fmla="*/ 13 h 17"/>
                    <a:gd name="T46" fmla="*/ 111 w 244"/>
                    <a:gd name="T47" fmla="*/ 15 h 17"/>
                    <a:gd name="T48" fmla="*/ 84 w 244"/>
                    <a:gd name="T49" fmla="*/ 15 h 17"/>
                    <a:gd name="T50" fmla="*/ 58 w 244"/>
                    <a:gd name="T51" fmla="*/ 15 h 17"/>
                    <a:gd name="T52" fmla="*/ 29 w 244"/>
                    <a:gd name="T53" fmla="*/ 17 h 17"/>
                    <a:gd name="T54" fmla="*/ 0 w 244"/>
                    <a:gd name="T55" fmla="*/ 17 h 17"/>
                    <a:gd name="T56" fmla="*/ 0 w 244"/>
                    <a:gd name="T5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44" h="17">
                      <a:moveTo>
                        <a:pt x="0" y="17"/>
                      </a:moveTo>
                      <a:lnTo>
                        <a:pt x="31" y="17"/>
                      </a:lnTo>
                      <a:lnTo>
                        <a:pt x="59" y="17"/>
                      </a:lnTo>
                      <a:lnTo>
                        <a:pt x="86" y="15"/>
                      </a:lnTo>
                      <a:lnTo>
                        <a:pt x="113" y="15"/>
                      </a:lnTo>
                      <a:lnTo>
                        <a:pt x="138" y="13"/>
                      </a:lnTo>
                      <a:lnTo>
                        <a:pt x="161" y="13"/>
                      </a:lnTo>
                      <a:lnTo>
                        <a:pt x="183" y="12"/>
                      </a:lnTo>
                      <a:lnTo>
                        <a:pt x="200" y="10"/>
                      </a:lnTo>
                      <a:lnTo>
                        <a:pt x="215" y="8"/>
                      </a:lnTo>
                      <a:lnTo>
                        <a:pt x="227" y="6"/>
                      </a:lnTo>
                      <a:lnTo>
                        <a:pt x="236" y="4"/>
                      </a:lnTo>
                      <a:lnTo>
                        <a:pt x="242" y="2"/>
                      </a:lnTo>
                      <a:lnTo>
                        <a:pt x="244" y="0"/>
                      </a:lnTo>
                      <a:lnTo>
                        <a:pt x="238" y="0"/>
                      </a:lnTo>
                      <a:lnTo>
                        <a:pt x="236" y="2"/>
                      </a:lnTo>
                      <a:lnTo>
                        <a:pt x="231" y="4"/>
                      </a:lnTo>
                      <a:lnTo>
                        <a:pt x="223" y="6"/>
                      </a:lnTo>
                      <a:lnTo>
                        <a:pt x="211" y="8"/>
                      </a:lnTo>
                      <a:lnTo>
                        <a:pt x="196" y="10"/>
                      </a:lnTo>
                      <a:lnTo>
                        <a:pt x="179" y="12"/>
                      </a:lnTo>
                      <a:lnTo>
                        <a:pt x="158" y="13"/>
                      </a:lnTo>
                      <a:lnTo>
                        <a:pt x="134" y="13"/>
                      </a:lnTo>
                      <a:lnTo>
                        <a:pt x="111" y="15"/>
                      </a:lnTo>
                      <a:lnTo>
                        <a:pt x="84" y="15"/>
                      </a:lnTo>
                      <a:lnTo>
                        <a:pt x="58" y="15"/>
                      </a:lnTo>
                      <a:lnTo>
                        <a:pt x="29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8181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0" name="Freeform 1019">
                  <a:extLst>
                    <a:ext uri="{FF2B5EF4-FFF2-40B4-BE49-F238E27FC236}">
                      <a16:creationId xmlns:a16="http://schemas.microsoft.com/office/drawing/2014/main" id="{35EF0197-680F-4FEA-9177-9587ED994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19" cy="9"/>
                </a:xfrm>
                <a:custGeom>
                  <a:avLst/>
                  <a:gdLst>
                    <a:gd name="T0" fmla="*/ 0 w 238"/>
                    <a:gd name="T1" fmla="*/ 17 h 17"/>
                    <a:gd name="T2" fmla="*/ 29 w 238"/>
                    <a:gd name="T3" fmla="*/ 17 h 17"/>
                    <a:gd name="T4" fmla="*/ 58 w 238"/>
                    <a:gd name="T5" fmla="*/ 15 h 17"/>
                    <a:gd name="T6" fmla="*/ 84 w 238"/>
                    <a:gd name="T7" fmla="*/ 15 h 17"/>
                    <a:gd name="T8" fmla="*/ 111 w 238"/>
                    <a:gd name="T9" fmla="*/ 15 h 17"/>
                    <a:gd name="T10" fmla="*/ 134 w 238"/>
                    <a:gd name="T11" fmla="*/ 13 h 17"/>
                    <a:gd name="T12" fmla="*/ 158 w 238"/>
                    <a:gd name="T13" fmla="*/ 13 h 17"/>
                    <a:gd name="T14" fmla="*/ 179 w 238"/>
                    <a:gd name="T15" fmla="*/ 12 h 17"/>
                    <a:gd name="T16" fmla="*/ 196 w 238"/>
                    <a:gd name="T17" fmla="*/ 10 h 17"/>
                    <a:gd name="T18" fmla="*/ 211 w 238"/>
                    <a:gd name="T19" fmla="*/ 8 h 17"/>
                    <a:gd name="T20" fmla="*/ 223 w 238"/>
                    <a:gd name="T21" fmla="*/ 6 h 17"/>
                    <a:gd name="T22" fmla="*/ 231 w 238"/>
                    <a:gd name="T23" fmla="*/ 4 h 17"/>
                    <a:gd name="T24" fmla="*/ 236 w 238"/>
                    <a:gd name="T25" fmla="*/ 2 h 17"/>
                    <a:gd name="T26" fmla="*/ 238 w 238"/>
                    <a:gd name="T27" fmla="*/ 0 h 17"/>
                    <a:gd name="T28" fmla="*/ 233 w 238"/>
                    <a:gd name="T29" fmla="*/ 0 h 17"/>
                    <a:gd name="T30" fmla="*/ 231 w 238"/>
                    <a:gd name="T31" fmla="*/ 2 h 17"/>
                    <a:gd name="T32" fmla="*/ 225 w 238"/>
                    <a:gd name="T33" fmla="*/ 4 h 17"/>
                    <a:gd name="T34" fmla="*/ 217 w 238"/>
                    <a:gd name="T35" fmla="*/ 6 h 17"/>
                    <a:gd name="T36" fmla="*/ 206 w 238"/>
                    <a:gd name="T37" fmla="*/ 8 h 17"/>
                    <a:gd name="T38" fmla="*/ 190 w 238"/>
                    <a:gd name="T39" fmla="*/ 10 h 17"/>
                    <a:gd name="T40" fmla="*/ 173 w 238"/>
                    <a:gd name="T41" fmla="*/ 12 h 17"/>
                    <a:gd name="T42" fmla="*/ 154 w 238"/>
                    <a:gd name="T43" fmla="*/ 12 h 17"/>
                    <a:gd name="T44" fmla="*/ 133 w 238"/>
                    <a:gd name="T45" fmla="*/ 13 h 17"/>
                    <a:gd name="T46" fmla="*/ 108 w 238"/>
                    <a:gd name="T47" fmla="*/ 13 h 17"/>
                    <a:gd name="T48" fmla="*/ 83 w 238"/>
                    <a:gd name="T49" fmla="*/ 15 h 17"/>
                    <a:gd name="T50" fmla="*/ 56 w 238"/>
                    <a:gd name="T51" fmla="*/ 15 h 17"/>
                    <a:gd name="T52" fmla="*/ 29 w 238"/>
                    <a:gd name="T53" fmla="*/ 15 h 17"/>
                    <a:gd name="T54" fmla="*/ 0 w 238"/>
                    <a:gd name="T55" fmla="*/ 15 h 17"/>
                    <a:gd name="T56" fmla="*/ 0 w 238"/>
                    <a:gd name="T5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17">
                      <a:moveTo>
                        <a:pt x="0" y="17"/>
                      </a:moveTo>
                      <a:lnTo>
                        <a:pt x="29" y="17"/>
                      </a:lnTo>
                      <a:lnTo>
                        <a:pt x="58" y="15"/>
                      </a:lnTo>
                      <a:lnTo>
                        <a:pt x="84" y="15"/>
                      </a:lnTo>
                      <a:lnTo>
                        <a:pt x="111" y="15"/>
                      </a:lnTo>
                      <a:lnTo>
                        <a:pt x="134" y="13"/>
                      </a:lnTo>
                      <a:lnTo>
                        <a:pt x="158" y="13"/>
                      </a:lnTo>
                      <a:lnTo>
                        <a:pt x="179" y="12"/>
                      </a:lnTo>
                      <a:lnTo>
                        <a:pt x="196" y="10"/>
                      </a:lnTo>
                      <a:lnTo>
                        <a:pt x="211" y="8"/>
                      </a:lnTo>
                      <a:lnTo>
                        <a:pt x="223" y="6"/>
                      </a:lnTo>
                      <a:lnTo>
                        <a:pt x="231" y="4"/>
                      </a:lnTo>
                      <a:lnTo>
                        <a:pt x="236" y="2"/>
                      </a:lnTo>
                      <a:lnTo>
                        <a:pt x="238" y="0"/>
                      </a:lnTo>
                      <a:lnTo>
                        <a:pt x="233" y="0"/>
                      </a:lnTo>
                      <a:lnTo>
                        <a:pt x="231" y="2"/>
                      </a:lnTo>
                      <a:lnTo>
                        <a:pt x="225" y="4"/>
                      </a:lnTo>
                      <a:lnTo>
                        <a:pt x="217" y="6"/>
                      </a:lnTo>
                      <a:lnTo>
                        <a:pt x="206" y="8"/>
                      </a:lnTo>
                      <a:lnTo>
                        <a:pt x="190" y="10"/>
                      </a:lnTo>
                      <a:lnTo>
                        <a:pt x="173" y="12"/>
                      </a:lnTo>
                      <a:lnTo>
                        <a:pt x="154" y="12"/>
                      </a:lnTo>
                      <a:lnTo>
                        <a:pt x="133" y="13"/>
                      </a:lnTo>
                      <a:lnTo>
                        <a:pt x="108" y="13"/>
                      </a:lnTo>
                      <a:lnTo>
                        <a:pt x="83" y="15"/>
                      </a:lnTo>
                      <a:lnTo>
                        <a:pt x="56" y="15"/>
                      </a:lnTo>
                      <a:lnTo>
                        <a:pt x="29" y="15"/>
                      </a:lnTo>
                      <a:lnTo>
                        <a:pt x="0" y="15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1" name="Freeform 1020">
                  <a:extLst>
                    <a:ext uri="{FF2B5EF4-FFF2-40B4-BE49-F238E27FC236}">
                      <a16:creationId xmlns:a16="http://schemas.microsoft.com/office/drawing/2014/main" id="{68771935-2C08-4458-8D34-AE6F7730A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16" cy="8"/>
                </a:xfrm>
                <a:custGeom>
                  <a:avLst/>
                  <a:gdLst>
                    <a:gd name="T0" fmla="*/ 0 w 233"/>
                    <a:gd name="T1" fmla="*/ 15 h 15"/>
                    <a:gd name="T2" fmla="*/ 29 w 233"/>
                    <a:gd name="T3" fmla="*/ 15 h 15"/>
                    <a:gd name="T4" fmla="*/ 56 w 233"/>
                    <a:gd name="T5" fmla="*/ 15 h 15"/>
                    <a:gd name="T6" fmla="*/ 83 w 233"/>
                    <a:gd name="T7" fmla="*/ 15 h 15"/>
                    <a:gd name="T8" fmla="*/ 108 w 233"/>
                    <a:gd name="T9" fmla="*/ 13 h 15"/>
                    <a:gd name="T10" fmla="*/ 133 w 233"/>
                    <a:gd name="T11" fmla="*/ 13 h 15"/>
                    <a:gd name="T12" fmla="*/ 154 w 233"/>
                    <a:gd name="T13" fmla="*/ 12 h 15"/>
                    <a:gd name="T14" fmla="*/ 173 w 233"/>
                    <a:gd name="T15" fmla="*/ 12 h 15"/>
                    <a:gd name="T16" fmla="*/ 190 w 233"/>
                    <a:gd name="T17" fmla="*/ 10 h 15"/>
                    <a:gd name="T18" fmla="*/ 206 w 233"/>
                    <a:gd name="T19" fmla="*/ 8 h 15"/>
                    <a:gd name="T20" fmla="*/ 217 w 233"/>
                    <a:gd name="T21" fmla="*/ 6 h 15"/>
                    <a:gd name="T22" fmla="*/ 225 w 233"/>
                    <a:gd name="T23" fmla="*/ 4 h 15"/>
                    <a:gd name="T24" fmla="*/ 231 w 233"/>
                    <a:gd name="T25" fmla="*/ 2 h 15"/>
                    <a:gd name="T26" fmla="*/ 233 w 233"/>
                    <a:gd name="T27" fmla="*/ 0 h 15"/>
                    <a:gd name="T28" fmla="*/ 227 w 233"/>
                    <a:gd name="T29" fmla="*/ 0 h 15"/>
                    <a:gd name="T30" fmla="*/ 225 w 233"/>
                    <a:gd name="T31" fmla="*/ 2 h 15"/>
                    <a:gd name="T32" fmla="*/ 219 w 233"/>
                    <a:gd name="T33" fmla="*/ 4 h 15"/>
                    <a:gd name="T34" fmla="*/ 211 w 233"/>
                    <a:gd name="T35" fmla="*/ 6 h 15"/>
                    <a:gd name="T36" fmla="*/ 200 w 233"/>
                    <a:gd name="T37" fmla="*/ 8 h 15"/>
                    <a:gd name="T38" fmla="*/ 186 w 233"/>
                    <a:gd name="T39" fmla="*/ 10 h 15"/>
                    <a:gd name="T40" fmla="*/ 169 w 233"/>
                    <a:gd name="T41" fmla="*/ 12 h 15"/>
                    <a:gd name="T42" fmla="*/ 150 w 233"/>
                    <a:gd name="T43" fmla="*/ 12 h 15"/>
                    <a:gd name="T44" fmla="*/ 129 w 233"/>
                    <a:gd name="T45" fmla="*/ 13 h 15"/>
                    <a:gd name="T46" fmla="*/ 106 w 233"/>
                    <a:gd name="T47" fmla="*/ 13 h 15"/>
                    <a:gd name="T48" fmla="*/ 81 w 233"/>
                    <a:gd name="T49" fmla="*/ 15 h 15"/>
                    <a:gd name="T50" fmla="*/ 56 w 233"/>
                    <a:gd name="T51" fmla="*/ 15 h 15"/>
                    <a:gd name="T52" fmla="*/ 29 w 233"/>
                    <a:gd name="T53" fmla="*/ 15 h 15"/>
                    <a:gd name="T54" fmla="*/ 0 w 233"/>
                    <a:gd name="T55" fmla="*/ 15 h 15"/>
                    <a:gd name="T56" fmla="*/ 0 w 233"/>
                    <a:gd name="T5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3" h="15">
                      <a:moveTo>
                        <a:pt x="0" y="15"/>
                      </a:moveTo>
                      <a:lnTo>
                        <a:pt x="29" y="15"/>
                      </a:lnTo>
                      <a:lnTo>
                        <a:pt x="56" y="15"/>
                      </a:lnTo>
                      <a:lnTo>
                        <a:pt x="83" y="15"/>
                      </a:lnTo>
                      <a:lnTo>
                        <a:pt x="108" y="13"/>
                      </a:lnTo>
                      <a:lnTo>
                        <a:pt x="133" y="13"/>
                      </a:lnTo>
                      <a:lnTo>
                        <a:pt x="154" y="12"/>
                      </a:lnTo>
                      <a:lnTo>
                        <a:pt x="173" y="12"/>
                      </a:lnTo>
                      <a:lnTo>
                        <a:pt x="190" y="10"/>
                      </a:lnTo>
                      <a:lnTo>
                        <a:pt x="206" y="8"/>
                      </a:lnTo>
                      <a:lnTo>
                        <a:pt x="217" y="6"/>
                      </a:lnTo>
                      <a:lnTo>
                        <a:pt x="225" y="4"/>
                      </a:lnTo>
                      <a:lnTo>
                        <a:pt x="231" y="2"/>
                      </a:lnTo>
                      <a:lnTo>
                        <a:pt x="233" y="0"/>
                      </a:lnTo>
                      <a:lnTo>
                        <a:pt x="227" y="0"/>
                      </a:lnTo>
                      <a:lnTo>
                        <a:pt x="225" y="2"/>
                      </a:lnTo>
                      <a:lnTo>
                        <a:pt x="219" y="4"/>
                      </a:lnTo>
                      <a:lnTo>
                        <a:pt x="211" y="6"/>
                      </a:lnTo>
                      <a:lnTo>
                        <a:pt x="200" y="8"/>
                      </a:lnTo>
                      <a:lnTo>
                        <a:pt x="186" y="10"/>
                      </a:lnTo>
                      <a:lnTo>
                        <a:pt x="169" y="12"/>
                      </a:lnTo>
                      <a:lnTo>
                        <a:pt x="150" y="12"/>
                      </a:lnTo>
                      <a:lnTo>
                        <a:pt x="129" y="13"/>
                      </a:lnTo>
                      <a:lnTo>
                        <a:pt x="106" y="13"/>
                      </a:lnTo>
                      <a:lnTo>
                        <a:pt x="81" y="15"/>
                      </a:lnTo>
                      <a:lnTo>
                        <a:pt x="56" y="15"/>
                      </a:lnTo>
                      <a:lnTo>
                        <a:pt x="29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2" name="Freeform 1021">
                  <a:extLst>
                    <a:ext uri="{FF2B5EF4-FFF2-40B4-BE49-F238E27FC236}">
                      <a16:creationId xmlns:a16="http://schemas.microsoft.com/office/drawing/2014/main" id="{06AC09FA-59B9-46AB-8A83-077F55BCB0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13" cy="8"/>
                </a:xfrm>
                <a:custGeom>
                  <a:avLst/>
                  <a:gdLst>
                    <a:gd name="T0" fmla="*/ 0 w 227"/>
                    <a:gd name="T1" fmla="*/ 15 h 15"/>
                    <a:gd name="T2" fmla="*/ 29 w 227"/>
                    <a:gd name="T3" fmla="*/ 15 h 15"/>
                    <a:gd name="T4" fmla="*/ 56 w 227"/>
                    <a:gd name="T5" fmla="*/ 15 h 15"/>
                    <a:gd name="T6" fmla="*/ 81 w 227"/>
                    <a:gd name="T7" fmla="*/ 15 h 15"/>
                    <a:gd name="T8" fmla="*/ 106 w 227"/>
                    <a:gd name="T9" fmla="*/ 13 h 15"/>
                    <a:gd name="T10" fmla="*/ 129 w 227"/>
                    <a:gd name="T11" fmla="*/ 13 h 15"/>
                    <a:gd name="T12" fmla="*/ 150 w 227"/>
                    <a:gd name="T13" fmla="*/ 12 h 15"/>
                    <a:gd name="T14" fmla="*/ 169 w 227"/>
                    <a:gd name="T15" fmla="*/ 12 h 15"/>
                    <a:gd name="T16" fmla="*/ 186 w 227"/>
                    <a:gd name="T17" fmla="*/ 10 h 15"/>
                    <a:gd name="T18" fmla="*/ 200 w 227"/>
                    <a:gd name="T19" fmla="*/ 8 h 15"/>
                    <a:gd name="T20" fmla="*/ 211 w 227"/>
                    <a:gd name="T21" fmla="*/ 6 h 15"/>
                    <a:gd name="T22" fmla="*/ 219 w 227"/>
                    <a:gd name="T23" fmla="*/ 4 h 15"/>
                    <a:gd name="T24" fmla="*/ 225 w 227"/>
                    <a:gd name="T25" fmla="*/ 2 h 15"/>
                    <a:gd name="T26" fmla="*/ 227 w 227"/>
                    <a:gd name="T27" fmla="*/ 0 h 15"/>
                    <a:gd name="T28" fmla="*/ 221 w 227"/>
                    <a:gd name="T29" fmla="*/ 0 h 15"/>
                    <a:gd name="T30" fmla="*/ 219 w 227"/>
                    <a:gd name="T31" fmla="*/ 2 h 15"/>
                    <a:gd name="T32" fmla="*/ 213 w 227"/>
                    <a:gd name="T33" fmla="*/ 4 h 15"/>
                    <a:gd name="T34" fmla="*/ 204 w 227"/>
                    <a:gd name="T35" fmla="*/ 6 h 15"/>
                    <a:gd name="T36" fmla="*/ 190 w 227"/>
                    <a:gd name="T37" fmla="*/ 8 h 15"/>
                    <a:gd name="T38" fmla="*/ 175 w 227"/>
                    <a:gd name="T39" fmla="*/ 10 h 15"/>
                    <a:gd name="T40" fmla="*/ 156 w 227"/>
                    <a:gd name="T41" fmla="*/ 12 h 15"/>
                    <a:gd name="T42" fmla="*/ 134 w 227"/>
                    <a:gd name="T43" fmla="*/ 12 h 15"/>
                    <a:gd name="T44" fmla="*/ 111 w 227"/>
                    <a:gd name="T45" fmla="*/ 13 h 15"/>
                    <a:gd name="T46" fmla="*/ 84 w 227"/>
                    <a:gd name="T47" fmla="*/ 13 h 15"/>
                    <a:gd name="T48" fmla="*/ 58 w 227"/>
                    <a:gd name="T49" fmla="*/ 15 h 15"/>
                    <a:gd name="T50" fmla="*/ 29 w 227"/>
                    <a:gd name="T51" fmla="*/ 15 h 15"/>
                    <a:gd name="T52" fmla="*/ 0 w 227"/>
                    <a:gd name="T53" fmla="*/ 15 h 15"/>
                    <a:gd name="T54" fmla="*/ 0 w 227"/>
                    <a:gd name="T5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27" h="15">
                      <a:moveTo>
                        <a:pt x="0" y="15"/>
                      </a:moveTo>
                      <a:lnTo>
                        <a:pt x="29" y="15"/>
                      </a:lnTo>
                      <a:lnTo>
                        <a:pt x="56" y="15"/>
                      </a:lnTo>
                      <a:lnTo>
                        <a:pt x="81" y="15"/>
                      </a:lnTo>
                      <a:lnTo>
                        <a:pt x="106" y="13"/>
                      </a:lnTo>
                      <a:lnTo>
                        <a:pt x="129" y="13"/>
                      </a:lnTo>
                      <a:lnTo>
                        <a:pt x="150" y="12"/>
                      </a:lnTo>
                      <a:lnTo>
                        <a:pt x="169" y="12"/>
                      </a:lnTo>
                      <a:lnTo>
                        <a:pt x="186" y="10"/>
                      </a:lnTo>
                      <a:lnTo>
                        <a:pt x="200" y="8"/>
                      </a:lnTo>
                      <a:lnTo>
                        <a:pt x="211" y="6"/>
                      </a:lnTo>
                      <a:lnTo>
                        <a:pt x="219" y="4"/>
                      </a:lnTo>
                      <a:lnTo>
                        <a:pt x="225" y="2"/>
                      </a:lnTo>
                      <a:lnTo>
                        <a:pt x="227" y="0"/>
                      </a:lnTo>
                      <a:lnTo>
                        <a:pt x="221" y="0"/>
                      </a:lnTo>
                      <a:lnTo>
                        <a:pt x="219" y="2"/>
                      </a:lnTo>
                      <a:lnTo>
                        <a:pt x="213" y="4"/>
                      </a:lnTo>
                      <a:lnTo>
                        <a:pt x="204" y="6"/>
                      </a:lnTo>
                      <a:lnTo>
                        <a:pt x="190" y="8"/>
                      </a:lnTo>
                      <a:lnTo>
                        <a:pt x="175" y="10"/>
                      </a:lnTo>
                      <a:lnTo>
                        <a:pt x="156" y="12"/>
                      </a:lnTo>
                      <a:lnTo>
                        <a:pt x="134" y="12"/>
                      </a:lnTo>
                      <a:lnTo>
                        <a:pt x="111" y="13"/>
                      </a:lnTo>
                      <a:lnTo>
                        <a:pt x="84" y="13"/>
                      </a:lnTo>
                      <a:lnTo>
                        <a:pt x="58" y="15"/>
                      </a:lnTo>
                      <a:lnTo>
                        <a:pt x="29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3" name="Freeform 1022">
                  <a:extLst>
                    <a:ext uri="{FF2B5EF4-FFF2-40B4-BE49-F238E27FC236}">
                      <a16:creationId xmlns:a16="http://schemas.microsoft.com/office/drawing/2014/main" id="{A1CB1C0F-E9E3-49E3-ACEB-283BAB9B8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11" cy="8"/>
                </a:xfrm>
                <a:custGeom>
                  <a:avLst/>
                  <a:gdLst>
                    <a:gd name="T0" fmla="*/ 0 w 221"/>
                    <a:gd name="T1" fmla="*/ 15 h 15"/>
                    <a:gd name="T2" fmla="*/ 29 w 221"/>
                    <a:gd name="T3" fmla="*/ 15 h 15"/>
                    <a:gd name="T4" fmla="*/ 58 w 221"/>
                    <a:gd name="T5" fmla="*/ 15 h 15"/>
                    <a:gd name="T6" fmla="*/ 84 w 221"/>
                    <a:gd name="T7" fmla="*/ 13 h 15"/>
                    <a:gd name="T8" fmla="*/ 111 w 221"/>
                    <a:gd name="T9" fmla="*/ 13 h 15"/>
                    <a:gd name="T10" fmla="*/ 134 w 221"/>
                    <a:gd name="T11" fmla="*/ 12 h 15"/>
                    <a:gd name="T12" fmla="*/ 156 w 221"/>
                    <a:gd name="T13" fmla="*/ 12 h 15"/>
                    <a:gd name="T14" fmla="*/ 175 w 221"/>
                    <a:gd name="T15" fmla="*/ 10 h 15"/>
                    <a:gd name="T16" fmla="*/ 190 w 221"/>
                    <a:gd name="T17" fmla="*/ 8 h 15"/>
                    <a:gd name="T18" fmla="*/ 204 w 221"/>
                    <a:gd name="T19" fmla="*/ 6 h 15"/>
                    <a:gd name="T20" fmla="*/ 213 w 221"/>
                    <a:gd name="T21" fmla="*/ 4 h 15"/>
                    <a:gd name="T22" fmla="*/ 219 w 221"/>
                    <a:gd name="T23" fmla="*/ 2 h 15"/>
                    <a:gd name="T24" fmla="*/ 221 w 221"/>
                    <a:gd name="T25" fmla="*/ 0 h 15"/>
                    <a:gd name="T26" fmla="*/ 215 w 221"/>
                    <a:gd name="T27" fmla="*/ 0 h 15"/>
                    <a:gd name="T28" fmla="*/ 213 w 221"/>
                    <a:gd name="T29" fmla="*/ 2 h 15"/>
                    <a:gd name="T30" fmla="*/ 208 w 221"/>
                    <a:gd name="T31" fmla="*/ 4 h 15"/>
                    <a:gd name="T32" fmla="*/ 198 w 221"/>
                    <a:gd name="T33" fmla="*/ 6 h 15"/>
                    <a:gd name="T34" fmla="*/ 186 w 221"/>
                    <a:gd name="T35" fmla="*/ 8 h 15"/>
                    <a:gd name="T36" fmla="*/ 171 w 221"/>
                    <a:gd name="T37" fmla="*/ 10 h 15"/>
                    <a:gd name="T38" fmla="*/ 152 w 221"/>
                    <a:gd name="T39" fmla="*/ 12 h 15"/>
                    <a:gd name="T40" fmla="*/ 131 w 221"/>
                    <a:gd name="T41" fmla="*/ 12 h 15"/>
                    <a:gd name="T42" fmla="*/ 108 w 221"/>
                    <a:gd name="T43" fmla="*/ 13 h 15"/>
                    <a:gd name="T44" fmla="*/ 83 w 221"/>
                    <a:gd name="T45" fmla="*/ 13 h 15"/>
                    <a:gd name="T46" fmla="*/ 56 w 221"/>
                    <a:gd name="T47" fmla="*/ 15 h 15"/>
                    <a:gd name="T48" fmla="*/ 29 w 221"/>
                    <a:gd name="T49" fmla="*/ 15 h 15"/>
                    <a:gd name="T50" fmla="*/ 0 w 221"/>
                    <a:gd name="T51" fmla="*/ 15 h 15"/>
                    <a:gd name="T52" fmla="*/ 0 w 221"/>
                    <a:gd name="T5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1" h="15">
                      <a:moveTo>
                        <a:pt x="0" y="15"/>
                      </a:moveTo>
                      <a:lnTo>
                        <a:pt x="29" y="15"/>
                      </a:lnTo>
                      <a:lnTo>
                        <a:pt x="58" y="15"/>
                      </a:lnTo>
                      <a:lnTo>
                        <a:pt x="84" y="13"/>
                      </a:lnTo>
                      <a:lnTo>
                        <a:pt x="111" y="13"/>
                      </a:lnTo>
                      <a:lnTo>
                        <a:pt x="134" y="12"/>
                      </a:lnTo>
                      <a:lnTo>
                        <a:pt x="156" y="12"/>
                      </a:lnTo>
                      <a:lnTo>
                        <a:pt x="175" y="10"/>
                      </a:lnTo>
                      <a:lnTo>
                        <a:pt x="190" y="8"/>
                      </a:lnTo>
                      <a:lnTo>
                        <a:pt x="204" y="6"/>
                      </a:lnTo>
                      <a:lnTo>
                        <a:pt x="213" y="4"/>
                      </a:lnTo>
                      <a:lnTo>
                        <a:pt x="219" y="2"/>
                      </a:lnTo>
                      <a:lnTo>
                        <a:pt x="221" y="0"/>
                      </a:lnTo>
                      <a:lnTo>
                        <a:pt x="215" y="0"/>
                      </a:lnTo>
                      <a:lnTo>
                        <a:pt x="213" y="2"/>
                      </a:lnTo>
                      <a:lnTo>
                        <a:pt x="208" y="4"/>
                      </a:lnTo>
                      <a:lnTo>
                        <a:pt x="198" y="6"/>
                      </a:lnTo>
                      <a:lnTo>
                        <a:pt x="186" y="8"/>
                      </a:lnTo>
                      <a:lnTo>
                        <a:pt x="171" y="10"/>
                      </a:lnTo>
                      <a:lnTo>
                        <a:pt x="152" y="12"/>
                      </a:lnTo>
                      <a:lnTo>
                        <a:pt x="131" y="12"/>
                      </a:lnTo>
                      <a:lnTo>
                        <a:pt x="108" y="13"/>
                      </a:lnTo>
                      <a:lnTo>
                        <a:pt x="83" y="13"/>
                      </a:lnTo>
                      <a:lnTo>
                        <a:pt x="56" y="15"/>
                      </a:lnTo>
                      <a:lnTo>
                        <a:pt x="29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4" name="Freeform 1023">
                  <a:extLst>
                    <a:ext uri="{FF2B5EF4-FFF2-40B4-BE49-F238E27FC236}">
                      <a16:creationId xmlns:a16="http://schemas.microsoft.com/office/drawing/2014/main" id="{B4B72674-E12D-49C0-B27D-84268F45B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08" cy="8"/>
                </a:xfrm>
                <a:custGeom>
                  <a:avLst/>
                  <a:gdLst>
                    <a:gd name="T0" fmla="*/ 0 w 215"/>
                    <a:gd name="T1" fmla="*/ 15 h 15"/>
                    <a:gd name="T2" fmla="*/ 29 w 215"/>
                    <a:gd name="T3" fmla="*/ 15 h 15"/>
                    <a:gd name="T4" fmla="*/ 56 w 215"/>
                    <a:gd name="T5" fmla="*/ 15 h 15"/>
                    <a:gd name="T6" fmla="*/ 83 w 215"/>
                    <a:gd name="T7" fmla="*/ 13 h 15"/>
                    <a:gd name="T8" fmla="*/ 108 w 215"/>
                    <a:gd name="T9" fmla="*/ 13 h 15"/>
                    <a:gd name="T10" fmla="*/ 131 w 215"/>
                    <a:gd name="T11" fmla="*/ 12 h 15"/>
                    <a:gd name="T12" fmla="*/ 152 w 215"/>
                    <a:gd name="T13" fmla="*/ 12 h 15"/>
                    <a:gd name="T14" fmla="*/ 171 w 215"/>
                    <a:gd name="T15" fmla="*/ 10 h 15"/>
                    <a:gd name="T16" fmla="*/ 186 w 215"/>
                    <a:gd name="T17" fmla="*/ 8 h 15"/>
                    <a:gd name="T18" fmla="*/ 198 w 215"/>
                    <a:gd name="T19" fmla="*/ 6 h 15"/>
                    <a:gd name="T20" fmla="*/ 208 w 215"/>
                    <a:gd name="T21" fmla="*/ 4 h 15"/>
                    <a:gd name="T22" fmla="*/ 213 w 215"/>
                    <a:gd name="T23" fmla="*/ 2 h 15"/>
                    <a:gd name="T24" fmla="*/ 215 w 215"/>
                    <a:gd name="T25" fmla="*/ 0 h 15"/>
                    <a:gd name="T26" fmla="*/ 210 w 215"/>
                    <a:gd name="T27" fmla="*/ 0 h 15"/>
                    <a:gd name="T28" fmla="*/ 208 w 215"/>
                    <a:gd name="T29" fmla="*/ 2 h 15"/>
                    <a:gd name="T30" fmla="*/ 202 w 215"/>
                    <a:gd name="T31" fmla="*/ 4 h 15"/>
                    <a:gd name="T32" fmla="*/ 192 w 215"/>
                    <a:gd name="T33" fmla="*/ 6 h 15"/>
                    <a:gd name="T34" fmla="*/ 181 w 215"/>
                    <a:gd name="T35" fmla="*/ 8 h 15"/>
                    <a:gd name="T36" fmla="*/ 165 w 215"/>
                    <a:gd name="T37" fmla="*/ 10 h 15"/>
                    <a:gd name="T38" fmla="*/ 148 w 215"/>
                    <a:gd name="T39" fmla="*/ 10 h 15"/>
                    <a:gd name="T40" fmla="*/ 127 w 215"/>
                    <a:gd name="T41" fmla="*/ 12 h 15"/>
                    <a:gd name="T42" fmla="*/ 106 w 215"/>
                    <a:gd name="T43" fmla="*/ 13 h 15"/>
                    <a:gd name="T44" fmla="*/ 81 w 215"/>
                    <a:gd name="T45" fmla="*/ 13 h 15"/>
                    <a:gd name="T46" fmla="*/ 54 w 215"/>
                    <a:gd name="T47" fmla="*/ 13 h 15"/>
                    <a:gd name="T48" fmla="*/ 29 w 215"/>
                    <a:gd name="T49" fmla="*/ 15 h 15"/>
                    <a:gd name="T50" fmla="*/ 0 w 215"/>
                    <a:gd name="T51" fmla="*/ 15 h 15"/>
                    <a:gd name="T52" fmla="*/ 0 w 215"/>
                    <a:gd name="T5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15" h="15">
                      <a:moveTo>
                        <a:pt x="0" y="15"/>
                      </a:moveTo>
                      <a:lnTo>
                        <a:pt x="29" y="15"/>
                      </a:lnTo>
                      <a:lnTo>
                        <a:pt x="56" y="15"/>
                      </a:lnTo>
                      <a:lnTo>
                        <a:pt x="83" y="13"/>
                      </a:lnTo>
                      <a:lnTo>
                        <a:pt x="108" y="13"/>
                      </a:lnTo>
                      <a:lnTo>
                        <a:pt x="131" y="12"/>
                      </a:lnTo>
                      <a:lnTo>
                        <a:pt x="152" y="12"/>
                      </a:lnTo>
                      <a:lnTo>
                        <a:pt x="171" y="10"/>
                      </a:lnTo>
                      <a:lnTo>
                        <a:pt x="186" y="8"/>
                      </a:lnTo>
                      <a:lnTo>
                        <a:pt x="198" y="6"/>
                      </a:lnTo>
                      <a:lnTo>
                        <a:pt x="208" y="4"/>
                      </a:lnTo>
                      <a:lnTo>
                        <a:pt x="213" y="2"/>
                      </a:lnTo>
                      <a:lnTo>
                        <a:pt x="215" y="0"/>
                      </a:lnTo>
                      <a:lnTo>
                        <a:pt x="210" y="0"/>
                      </a:lnTo>
                      <a:lnTo>
                        <a:pt x="208" y="2"/>
                      </a:lnTo>
                      <a:lnTo>
                        <a:pt x="202" y="4"/>
                      </a:lnTo>
                      <a:lnTo>
                        <a:pt x="192" y="6"/>
                      </a:lnTo>
                      <a:lnTo>
                        <a:pt x="181" y="8"/>
                      </a:lnTo>
                      <a:lnTo>
                        <a:pt x="165" y="10"/>
                      </a:lnTo>
                      <a:lnTo>
                        <a:pt x="148" y="10"/>
                      </a:lnTo>
                      <a:lnTo>
                        <a:pt x="127" y="12"/>
                      </a:lnTo>
                      <a:lnTo>
                        <a:pt x="106" y="13"/>
                      </a:lnTo>
                      <a:lnTo>
                        <a:pt x="81" y="13"/>
                      </a:lnTo>
                      <a:lnTo>
                        <a:pt x="54" y="13"/>
                      </a:lnTo>
                      <a:lnTo>
                        <a:pt x="29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5" name="Freeform 1024">
                  <a:extLst>
                    <a:ext uri="{FF2B5EF4-FFF2-40B4-BE49-F238E27FC236}">
                      <a16:creationId xmlns:a16="http://schemas.microsoft.com/office/drawing/2014/main" id="{DD0EB0DB-1D2C-4431-B20F-9F1898F28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05" cy="8"/>
                </a:xfrm>
                <a:custGeom>
                  <a:avLst/>
                  <a:gdLst>
                    <a:gd name="T0" fmla="*/ 0 w 210"/>
                    <a:gd name="T1" fmla="*/ 15 h 15"/>
                    <a:gd name="T2" fmla="*/ 29 w 210"/>
                    <a:gd name="T3" fmla="*/ 15 h 15"/>
                    <a:gd name="T4" fmla="*/ 54 w 210"/>
                    <a:gd name="T5" fmla="*/ 13 h 15"/>
                    <a:gd name="T6" fmla="*/ 81 w 210"/>
                    <a:gd name="T7" fmla="*/ 13 h 15"/>
                    <a:gd name="T8" fmla="*/ 106 w 210"/>
                    <a:gd name="T9" fmla="*/ 13 h 15"/>
                    <a:gd name="T10" fmla="*/ 127 w 210"/>
                    <a:gd name="T11" fmla="*/ 12 h 15"/>
                    <a:gd name="T12" fmla="*/ 148 w 210"/>
                    <a:gd name="T13" fmla="*/ 10 h 15"/>
                    <a:gd name="T14" fmla="*/ 165 w 210"/>
                    <a:gd name="T15" fmla="*/ 10 h 15"/>
                    <a:gd name="T16" fmla="*/ 181 w 210"/>
                    <a:gd name="T17" fmla="*/ 8 h 15"/>
                    <a:gd name="T18" fmla="*/ 192 w 210"/>
                    <a:gd name="T19" fmla="*/ 6 h 15"/>
                    <a:gd name="T20" fmla="*/ 202 w 210"/>
                    <a:gd name="T21" fmla="*/ 4 h 15"/>
                    <a:gd name="T22" fmla="*/ 208 w 210"/>
                    <a:gd name="T23" fmla="*/ 2 h 15"/>
                    <a:gd name="T24" fmla="*/ 210 w 210"/>
                    <a:gd name="T25" fmla="*/ 0 h 15"/>
                    <a:gd name="T26" fmla="*/ 204 w 210"/>
                    <a:gd name="T27" fmla="*/ 0 h 15"/>
                    <a:gd name="T28" fmla="*/ 202 w 210"/>
                    <a:gd name="T29" fmla="*/ 2 h 15"/>
                    <a:gd name="T30" fmla="*/ 196 w 210"/>
                    <a:gd name="T31" fmla="*/ 4 h 15"/>
                    <a:gd name="T32" fmla="*/ 188 w 210"/>
                    <a:gd name="T33" fmla="*/ 6 h 15"/>
                    <a:gd name="T34" fmla="*/ 177 w 210"/>
                    <a:gd name="T35" fmla="*/ 8 h 15"/>
                    <a:gd name="T36" fmla="*/ 161 w 210"/>
                    <a:gd name="T37" fmla="*/ 10 h 15"/>
                    <a:gd name="T38" fmla="*/ 144 w 210"/>
                    <a:gd name="T39" fmla="*/ 10 h 15"/>
                    <a:gd name="T40" fmla="*/ 123 w 210"/>
                    <a:gd name="T41" fmla="*/ 12 h 15"/>
                    <a:gd name="T42" fmla="*/ 102 w 210"/>
                    <a:gd name="T43" fmla="*/ 12 h 15"/>
                    <a:gd name="T44" fmla="*/ 79 w 210"/>
                    <a:gd name="T45" fmla="*/ 13 h 15"/>
                    <a:gd name="T46" fmla="*/ 54 w 210"/>
                    <a:gd name="T47" fmla="*/ 13 h 15"/>
                    <a:gd name="T48" fmla="*/ 27 w 210"/>
                    <a:gd name="T49" fmla="*/ 13 h 15"/>
                    <a:gd name="T50" fmla="*/ 0 w 210"/>
                    <a:gd name="T51" fmla="*/ 13 h 15"/>
                    <a:gd name="T52" fmla="*/ 0 w 210"/>
                    <a:gd name="T5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10" h="15">
                      <a:moveTo>
                        <a:pt x="0" y="15"/>
                      </a:moveTo>
                      <a:lnTo>
                        <a:pt x="29" y="15"/>
                      </a:lnTo>
                      <a:lnTo>
                        <a:pt x="54" y="13"/>
                      </a:lnTo>
                      <a:lnTo>
                        <a:pt x="81" y="13"/>
                      </a:lnTo>
                      <a:lnTo>
                        <a:pt x="106" y="13"/>
                      </a:lnTo>
                      <a:lnTo>
                        <a:pt x="127" y="12"/>
                      </a:lnTo>
                      <a:lnTo>
                        <a:pt x="148" y="10"/>
                      </a:lnTo>
                      <a:lnTo>
                        <a:pt x="165" y="10"/>
                      </a:lnTo>
                      <a:lnTo>
                        <a:pt x="181" y="8"/>
                      </a:lnTo>
                      <a:lnTo>
                        <a:pt x="192" y="6"/>
                      </a:lnTo>
                      <a:lnTo>
                        <a:pt x="202" y="4"/>
                      </a:lnTo>
                      <a:lnTo>
                        <a:pt x="208" y="2"/>
                      </a:lnTo>
                      <a:lnTo>
                        <a:pt x="210" y="0"/>
                      </a:lnTo>
                      <a:lnTo>
                        <a:pt x="204" y="0"/>
                      </a:lnTo>
                      <a:lnTo>
                        <a:pt x="202" y="2"/>
                      </a:lnTo>
                      <a:lnTo>
                        <a:pt x="196" y="4"/>
                      </a:lnTo>
                      <a:lnTo>
                        <a:pt x="188" y="6"/>
                      </a:lnTo>
                      <a:lnTo>
                        <a:pt x="177" y="8"/>
                      </a:lnTo>
                      <a:lnTo>
                        <a:pt x="161" y="10"/>
                      </a:lnTo>
                      <a:lnTo>
                        <a:pt x="144" y="10"/>
                      </a:lnTo>
                      <a:lnTo>
                        <a:pt x="123" y="12"/>
                      </a:lnTo>
                      <a:lnTo>
                        <a:pt x="102" y="12"/>
                      </a:lnTo>
                      <a:lnTo>
                        <a:pt x="79" y="13"/>
                      </a:lnTo>
                      <a:lnTo>
                        <a:pt x="54" y="13"/>
                      </a:lnTo>
                      <a:lnTo>
                        <a:pt x="27" y="13"/>
                      </a:lnTo>
                      <a:lnTo>
                        <a:pt x="0" y="1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AD757BAC-8314-42CA-9D68-54A235788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02" cy="7"/>
                </a:xfrm>
                <a:custGeom>
                  <a:avLst/>
                  <a:gdLst>
                    <a:gd name="T0" fmla="*/ 0 w 204"/>
                    <a:gd name="T1" fmla="*/ 13 h 13"/>
                    <a:gd name="T2" fmla="*/ 27 w 204"/>
                    <a:gd name="T3" fmla="*/ 13 h 13"/>
                    <a:gd name="T4" fmla="*/ 54 w 204"/>
                    <a:gd name="T5" fmla="*/ 13 h 13"/>
                    <a:gd name="T6" fmla="*/ 79 w 204"/>
                    <a:gd name="T7" fmla="*/ 13 h 13"/>
                    <a:gd name="T8" fmla="*/ 102 w 204"/>
                    <a:gd name="T9" fmla="*/ 12 h 13"/>
                    <a:gd name="T10" fmla="*/ 123 w 204"/>
                    <a:gd name="T11" fmla="*/ 12 h 13"/>
                    <a:gd name="T12" fmla="*/ 144 w 204"/>
                    <a:gd name="T13" fmla="*/ 10 h 13"/>
                    <a:gd name="T14" fmla="*/ 161 w 204"/>
                    <a:gd name="T15" fmla="*/ 10 h 13"/>
                    <a:gd name="T16" fmla="*/ 177 w 204"/>
                    <a:gd name="T17" fmla="*/ 8 h 13"/>
                    <a:gd name="T18" fmla="*/ 188 w 204"/>
                    <a:gd name="T19" fmla="*/ 6 h 13"/>
                    <a:gd name="T20" fmla="*/ 196 w 204"/>
                    <a:gd name="T21" fmla="*/ 4 h 13"/>
                    <a:gd name="T22" fmla="*/ 202 w 204"/>
                    <a:gd name="T23" fmla="*/ 2 h 13"/>
                    <a:gd name="T24" fmla="*/ 204 w 204"/>
                    <a:gd name="T25" fmla="*/ 0 h 13"/>
                    <a:gd name="T26" fmla="*/ 198 w 204"/>
                    <a:gd name="T27" fmla="*/ 0 h 13"/>
                    <a:gd name="T28" fmla="*/ 196 w 204"/>
                    <a:gd name="T29" fmla="*/ 2 h 13"/>
                    <a:gd name="T30" fmla="*/ 190 w 204"/>
                    <a:gd name="T31" fmla="*/ 4 h 13"/>
                    <a:gd name="T32" fmla="*/ 183 w 204"/>
                    <a:gd name="T33" fmla="*/ 6 h 13"/>
                    <a:gd name="T34" fmla="*/ 171 w 204"/>
                    <a:gd name="T35" fmla="*/ 8 h 13"/>
                    <a:gd name="T36" fmla="*/ 158 w 204"/>
                    <a:gd name="T37" fmla="*/ 8 h 13"/>
                    <a:gd name="T38" fmla="*/ 140 w 204"/>
                    <a:gd name="T39" fmla="*/ 10 h 13"/>
                    <a:gd name="T40" fmla="*/ 121 w 204"/>
                    <a:gd name="T41" fmla="*/ 12 h 13"/>
                    <a:gd name="T42" fmla="*/ 100 w 204"/>
                    <a:gd name="T43" fmla="*/ 12 h 13"/>
                    <a:gd name="T44" fmla="*/ 77 w 204"/>
                    <a:gd name="T45" fmla="*/ 13 h 13"/>
                    <a:gd name="T46" fmla="*/ 52 w 204"/>
                    <a:gd name="T47" fmla="*/ 13 h 13"/>
                    <a:gd name="T48" fmla="*/ 27 w 204"/>
                    <a:gd name="T49" fmla="*/ 13 h 13"/>
                    <a:gd name="T50" fmla="*/ 0 w 204"/>
                    <a:gd name="T51" fmla="*/ 13 h 13"/>
                    <a:gd name="T52" fmla="*/ 0 w 204"/>
                    <a:gd name="T5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4" h="13">
                      <a:moveTo>
                        <a:pt x="0" y="13"/>
                      </a:moveTo>
                      <a:lnTo>
                        <a:pt x="27" y="13"/>
                      </a:lnTo>
                      <a:lnTo>
                        <a:pt x="54" y="13"/>
                      </a:lnTo>
                      <a:lnTo>
                        <a:pt x="79" y="13"/>
                      </a:lnTo>
                      <a:lnTo>
                        <a:pt x="102" y="12"/>
                      </a:lnTo>
                      <a:lnTo>
                        <a:pt x="123" y="12"/>
                      </a:lnTo>
                      <a:lnTo>
                        <a:pt x="144" y="10"/>
                      </a:lnTo>
                      <a:lnTo>
                        <a:pt x="161" y="10"/>
                      </a:lnTo>
                      <a:lnTo>
                        <a:pt x="177" y="8"/>
                      </a:lnTo>
                      <a:lnTo>
                        <a:pt x="188" y="6"/>
                      </a:lnTo>
                      <a:lnTo>
                        <a:pt x="196" y="4"/>
                      </a:lnTo>
                      <a:lnTo>
                        <a:pt x="202" y="2"/>
                      </a:lnTo>
                      <a:lnTo>
                        <a:pt x="204" y="0"/>
                      </a:lnTo>
                      <a:lnTo>
                        <a:pt x="198" y="0"/>
                      </a:lnTo>
                      <a:lnTo>
                        <a:pt x="196" y="2"/>
                      </a:lnTo>
                      <a:lnTo>
                        <a:pt x="190" y="4"/>
                      </a:lnTo>
                      <a:lnTo>
                        <a:pt x="183" y="6"/>
                      </a:lnTo>
                      <a:lnTo>
                        <a:pt x="171" y="8"/>
                      </a:lnTo>
                      <a:lnTo>
                        <a:pt x="158" y="8"/>
                      </a:lnTo>
                      <a:lnTo>
                        <a:pt x="140" y="10"/>
                      </a:lnTo>
                      <a:lnTo>
                        <a:pt x="121" y="12"/>
                      </a:lnTo>
                      <a:lnTo>
                        <a:pt x="100" y="12"/>
                      </a:lnTo>
                      <a:lnTo>
                        <a:pt x="77" y="13"/>
                      </a:lnTo>
                      <a:lnTo>
                        <a:pt x="52" y="13"/>
                      </a:lnTo>
                      <a:lnTo>
                        <a:pt x="27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FE75F550-BD9B-480D-A3AB-AB066D72C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99" cy="7"/>
                </a:xfrm>
                <a:custGeom>
                  <a:avLst/>
                  <a:gdLst>
                    <a:gd name="T0" fmla="*/ 0 w 198"/>
                    <a:gd name="T1" fmla="*/ 13 h 13"/>
                    <a:gd name="T2" fmla="*/ 27 w 198"/>
                    <a:gd name="T3" fmla="*/ 13 h 13"/>
                    <a:gd name="T4" fmla="*/ 52 w 198"/>
                    <a:gd name="T5" fmla="*/ 13 h 13"/>
                    <a:gd name="T6" fmla="*/ 77 w 198"/>
                    <a:gd name="T7" fmla="*/ 13 h 13"/>
                    <a:gd name="T8" fmla="*/ 100 w 198"/>
                    <a:gd name="T9" fmla="*/ 12 h 13"/>
                    <a:gd name="T10" fmla="*/ 121 w 198"/>
                    <a:gd name="T11" fmla="*/ 12 h 13"/>
                    <a:gd name="T12" fmla="*/ 140 w 198"/>
                    <a:gd name="T13" fmla="*/ 10 h 13"/>
                    <a:gd name="T14" fmla="*/ 158 w 198"/>
                    <a:gd name="T15" fmla="*/ 8 h 13"/>
                    <a:gd name="T16" fmla="*/ 171 w 198"/>
                    <a:gd name="T17" fmla="*/ 8 h 13"/>
                    <a:gd name="T18" fmla="*/ 183 w 198"/>
                    <a:gd name="T19" fmla="*/ 6 h 13"/>
                    <a:gd name="T20" fmla="*/ 190 w 198"/>
                    <a:gd name="T21" fmla="*/ 4 h 13"/>
                    <a:gd name="T22" fmla="*/ 196 w 198"/>
                    <a:gd name="T23" fmla="*/ 2 h 13"/>
                    <a:gd name="T24" fmla="*/ 198 w 198"/>
                    <a:gd name="T25" fmla="*/ 0 h 13"/>
                    <a:gd name="T26" fmla="*/ 192 w 198"/>
                    <a:gd name="T27" fmla="*/ 0 h 13"/>
                    <a:gd name="T28" fmla="*/ 190 w 198"/>
                    <a:gd name="T29" fmla="*/ 2 h 13"/>
                    <a:gd name="T30" fmla="*/ 184 w 198"/>
                    <a:gd name="T31" fmla="*/ 4 h 13"/>
                    <a:gd name="T32" fmla="*/ 177 w 198"/>
                    <a:gd name="T33" fmla="*/ 6 h 13"/>
                    <a:gd name="T34" fmla="*/ 165 w 198"/>
                    <a:gd name="T35" fmla="*/ 8 h 13"/>
                    <a:gd name="T36" fmla="*/ 152 w 198"/>
                    <a:gd name="T37" fmla="*/ 8 h 13"/>
                    <a:gd name="T38" fmla="*/ 136 w 198"/>
                    <a:gd name="T39" fmla="*/ 10 h 13"/>
                    <a:gd name="T40" fmla="*/ 117 w 198"/>
                    <a:gd name="T41" fmla="*/ 12 h 13"/>
                    <a:gd name="T42" fmla="*/ 96 w 198"/>
                    <a:gd name="T43" fmla="*/ 12 h 13"/>
                    <a:gd name="T44" fmla="*/ 73 w 198"/>
                    <a:gd name="T45" fmla="*/ 12 h 13"/>
                    <a:gd name="T46" fmla="*/ 50 w 198"/>
                    <a:gd name="T47" fmla="*/ 13 h 13"/>
                    <a:gd name="T48" fmla="*/ 25 w 198"/>
                    <a:gd name="T49" fmla="*/ 13 h 13"/>
                    <a:gd name="T50" fmla="*/ 0 w 198"/>
                    <a:gd name="T51" fmla="*/ 13 h 13"/>
                    <a:gd name="T52" fmla="*/ 0 w 198"/>
                    <a:gd name="T5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8" h="13">
                      <a:moveTo>
                        <a:pt x="0" y="13"/>
                      </a:moveTo>
                      <a:lnTo>
                        <a:pt x="27" y="13"/>
                      </a:lnTo>
                      <a:lnTo>
                        <a:pt x="52" y="13"/>
                      </a:lnTo>
                      <a:lnTo>
                        <a:pt x="77" y="13"/>
                      </a:lnTo>
                      <a:lnTo>
                        <a:pt x="100" y="12"/>
                      </a:lnTo>
                      <a:lnTo>
                        <a:pt x="121" y="12"/>
                      </a:lnTo>
                      <a:lnTo>
                        <a:pt x="140" y="10"/>
                      </a:lnTo>
                      <a:lnTo>
                        <a:pt x="158" y="8"/>
                      </a:lnTo>
                      <a:lnTo>
                        <a:pt x="171" y="8"/>
                      </a:lnTo>
                      <a:lnTo>
                        <a:pt x="183" y="6"/>
                      </a:lnTo>
                      <a:lnTo>
                        <a:pt x="190" y="4"/>
                      </a:lnTo>
                      <a:lnTo>
                        <a:pt x="196" y="2"/>
                      </a:lnTo>
                      <a:lnTo>
                        <a:pt x="198" y="0"/>
                      </a:lnTo>
                      <a:lnTo>
                        <a:pt x="192" y="0"/>
                      </a:lnTo>
                      <a:lnTo>
                        <a:pt x="190" y="2"/>
                      </a:lnTo>
                      <a:lnTo>
                        <a:pt x="184" y="4"/>
                      </a:lnTo>
                      <a:lnTo>
                        <a:pt x="177" y="6"/>
                      </a:lnTo>
                      <a:lnTo>
                        <a:pt x="165" y="8"/>
                      </a:lnTo>
                      <a:lnTo>
                        <a:pt x="152" y="8"/>
                      </a:lnTo>
                      <a:lnTo>
                        <a:pt x="136" y="10"/>
                      </a:lnTo>
                      <a:lnTo>
                        <a:pt x="117" y="12"/>
                      </a:lnTo>
                      <a:lnTo>
                        <a:pt x="96" y="12"/>
                      </a:lnTo>
                      <a:lnTo>
                        <a:pt x="73" y="12"/>
                      </a:lnTo>
                      <a:lnTo>
                        <a:pt x="50" y="13"/>
                      </a:lnTo>
                      <a:lnTo>
                        <a:pt x="25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46520215-CBB4-4580-89B1-D79D77F04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96" cy="7"/>
                </a:xfrm>
                <a:custGeom>
                  <a:avLst/>
                  <a:gdLst>
                    <a:gd name="T0" fmla="*/ 0 w 192"/>
                    <a:gd name="T1" fmla="*/ 13 h 13"/>
                    <a:gd name="T2" fmla="*/ 25 w 192"/>
                    <a:gd name="T3" fmla="*/ 13 h 13"/>
                    <a:gd name="T4" fmla="*/ 50 w 192"/>
                    <a:gd name="T5" fmla="*/ 13 h 13"/>
                    <a:gd name="T6" fmla="*/ 73 w 192"/>
                    <a:gd name="T7" fmla="*/ 12 h 13"/>
                    <a:gd name="T8" fmla="*/ 96 w 192"/>
                    <a:gd name="T9" fmla="*/ 12 h 13"/>
                    <a:gd name="T10" fmla="*/ 117 w 192"/>
                    <a:gd name="T11" fmla="*/ 12 h 13"/>
                    <a:gd name="T12" fmla="*/ 136 w 192"/>
                    <a:gd name="T13" fmla="*/ 10 h 13"/>
                    <a:gd name="T14" fmla="*/ 152 w 192"/>
                    <a:gd name="T15" fmla="*/ 8 h 13"/>
                    <a:gd name="T16" fmla="*/ 165 w 192"/>
                    <a:gd name="T17" fmla="*/ 8 h 13"/>
                    <a:gd name="T18" fmla="*/ 177 w 192"/>
                    <a:gd name="T19" fmla="*/ 6 h 13"/>
                    <a:gd name="T20" fmla="*/ 184 w 192"/>
                    <a:gd name="T21" fmla="*/ 4 h 13"/>
                    <a:gd name="T22" fmla="*/ 190 w 192"/>
                    <a:gd name="T23" fmla="*/ 2 h 13"/>
                    <a:gd name="T24" fmla="*/ 192 w 192"/>
                    <a:gd name="T25" fmla="*/ 0 h 13"/>
                    <a:gd name="T26" fmla="*/ 186 w 192"/>
                    <a:gd name="T27" fmla="*/ 0 h 13"/>
                    <a:gd name="T28" fmla="*/ 184 w 192"/>
                    <a:gd name="T29" fmla="*/ 2 h 13"/>
                    <a:gd name="T30" fmla="*/ 179 w 192"/>
                    <a:gd name="T31" fmla="*/ 4 h 13"/>
                    <a:gd name="T32" fmla="*/ 169 w 192"/>
                    <a:gd name="T33" fmla="*/ 6 h 13"/>
                    <a:gd name="T34" fmla="*/ 156 w 192"/>
                    <a:gd name="T35" fmla="*/ 8 h 13"/>
                    <a:gd name="T36" fmla="*/ 140 w 192"/>
                    <a:gd name="T37" fmla="*/ 10 h 13"/>
                    <a:gd name="T38" fmla="*/ 121 w 192"/>
                    <a:gd name="T39" fmla="*/ 10 h 13"/>
                    <a:gd name="T40" fmla="*/ 100 w 192"/>
                    <a:gd name="T41" fmla="*/ 12 h 13"/>
                    <a:gd name="T42" fmla="*/ 77 w 192"/>
                    <a:gd name="T43" fmla="*/ 12 h 13"/>
                    <a:gd name="T44" fmla="*/ 54 w 192"/>
                    <a:gd name="T45" fmla="*/ 13 h 13"/>
                    <a:gd name="T46" fmla="*/ 27 w 192"/>
                    <a:gd name="T47" fmla="*/ 13 h 13"/>
                    <a:gd name="T48" fmla="*/ 0 w 192"/>
                    <a:gd name="T49" fmla="*/ 13 h 13"/>
                    <a:gd name="T50" fmla="*/ 0 w 192"/>
                    <a:gd name="T51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92" h="13">
                      <a:moveTo>
                        <a:pt x="0" y="13"/>
                      </a:moveTo>
                      <a:lnTo>
                        <a:pt x="25" y="13"/>
                      </a:lnTo>
                      <a:lnTo>
                        <a:pt x="50" y="13"/>
                      </a:lnTo>
                      <a:lnTo>
                        <a:pt x="73" y="12"/>
                      </a:lnTo>
                      <a:lnTo>
                        <a:pt x="96" y="12"/>
                      </a:lnTo>
                      <a:lnTo>
                        <a:pt x="117" y="12"/>
                      </a:lnTo>
                      <a:lnTo>
                        <a:pt x="136" y="10"/>
                      </a:lnTo>
                      <a:lnTo>
                        <a:pt x="152" y="8"/>
                      </a:lnTo>
                      <a:lnTo>
                        <a:pt x="165" y="8"/>
                      </a:lnTo>
                      <a:lnTo>
                        <a:pt x="177" y="6"/>
                      </a:lnTo>
                      <a:lnTo>
                        <a:pt x="184" y="4"/>
                      </a:lnTo>
                      <a:lnTo>
                        <a:pt x="190" y="2"/>
                      </a:lnTo>
                      <a:lnTo>
                        <a:pt x="192" y="0"/>
                      </a:lnTo>
                      <a:lnTo>
                        <a:pt x="186" y="0"/>
                      </a:lnTo>
                      <a:lnTo>
                        <a:pt x="184" y="2"/>
                      </a:lnTo>
                      <a:lnTo>
                        <a:pt x="179" y="4"/>
                      </a:lnTo>
                      <a:lnTo>
                        <a:pt x="169" y="6"/>
                      </a:lnTo>
                      <a:lnTo>
                        <a:pt x="156" y="8"/>
                      </a:lnTo>
                      <a:lnTo>
                        <a:pt x="140" y="10"/>
                      </a:lnTo>
                      <a:lnTo>
                        <a:pt x="121" y="10"/>
                      </a:lnTo>
                      <a:lnTo>
                        <a:pt x="100" y="12"/>
                      </a:lnTo>
                      <a:lnTo>
                        <a:pt x="77" y="12"/>
                      </a:lnTo>
                      <a:lnTo>
                        <a:pt x="54" y="13"/>
                      </a:lnTo>
                      <a:lnTo>
                        <a:pt x="27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8BAFBEC5-17B1-4568-A4D2-E418702E7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93" cy="7"/>
                </a:xfrm>
                <a:custGeom>
                  <a:avLst/>
                  <a:gdLst>
                    <a:gd name="T0" fmla="*/ 0 w 186"/>
                    <a:gd name="T1" fmla="*/ 13 h 13"/>
                    <a:gd name="T2" fmla="*/ 27 w 186"/>
                    <a:gd name="T3" fmla="*/ 13 h 13"/>
                    <a:gd name="T4" fmla="*/ 54 w 186"/>
                    <a:gd name="T5" fmla="*/ 13 h 13"/>
                    <a:gd name="T6" fmla="*/ 77 w 186"/>
                    <a:gd name="T7" fmla="*/ 12 h 13"/>
                    <a:gd name="T8" fmla="*/ 100 w 186"/>
                    <a:gd name="T9" fmla="*/ 12 h 13"/>
                    <a:gd name="T10" fmla="*/ 121 w 186"/>
                    <a:gd name="T11" fmla="*/ 10 h 13"/>
                    <a:gd name="T12" fmla="*/ 140 w 186"/>
                    <a:gd name="T13" fmla="*/ 10 h 13"/>
                    <a:gd name="T14" fmla="*/ 156 w 186"/>
                    <a:gd name="T15" fmla="*/ 8 h 13"/>
                    <a:gd name="T16" fmla="*/ 169 w 186"/>
                    <a:gd name="T17" fmla="*/ 6 h 13"/>
                    <a:gd name="T18" fmla="*/ 179 w 186"/>
                    <a:gd name="T19" fmla="*/ 4 h 13"/>
                    <a:gd name="T20" fmla="*/ 184 w 186"/>
                    <a:gd name="T21" fmla="*/ 2 h 13"/>
                    <a:gd name="T22" fmla="*/ 186 w 186"/>
                    <a:gd name="T23" fmla="*/ 0 h 13"/>
                    <a:gd name="T24" fmla="*/ 181 w 186"/>
                    <a:gd name="T25" fmla="*/ 0 h 13"/>
                    <a:gd name="T26" fmla="*/ 179 w 186"/>
                    <a:gd name="T27" fmla="*/ 2 h 13"/>
                    <a:gd name="T28" fmla="*/ 173 w 186"/>
                    <a:gd name="T29" fmla="*/ 4 h 13"/>
                    <a:gd name="T30" fmla="*/ 163 w 186"/>
                    <a:gd name="T31" fmla="*/ 6 h 13"/>
                    <a:gd name="T32" fmla="*/ 152 w 186"/>
                    <a:gd name="T33" fmla="*/ 8 h 13"/>
                    <a:gd name="T34" fmla="*/ 136 w 186"/>
                    <a:gd name="T35" fmla="*/ 8 h 13"/>
                    <a:gd name="T36" fmla="*/ 117 w 186"/>
                    <a:gd name="T37" fmla="*/ 10 h 13"/>
                    <a:gd name="T38" fmla="*/ 98 w 186"/>
                    <a:gd name="T39" fmla="*/ 12 h 13"/>
                    <a:gd name="T40" fmla="*/ 75 w 186"/>
                    <a:gd name="T41" fmla="*/ 12 h 13"/>
                    <a:gd name="T42" fmla="*/ 52 w 186"/>
                    <a:gd name="T43" fmla="*/ 12 h 13"/>
                    <a:gd name="T44" fmla="*/ 27 w 186"/>
                    <a:gd name="T45" fmla="*/ 13 h 13"/>
                    <a:gd name="T46" fmla="*/ 0 w 186"/>
                    <a:gd name="T47" fmla="*/ 13 h 13"/>
                    <a:gd name="T48" fmla="*/ 0 w 186"/>
                    <a:gd name="T4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6" h="13">
                      <a:moveTo>
                        <a:pt x="0" y="13"/>
                      </a:moveTo>
                      <a:lnTo>
                        <a:pt x="27" y="13"/>
                      </a:lnTo>
                      <a:lnTo>
                        <a:pt x="54" y="13"/>
                      </a:lnTo>
                      <a:lnTo>
                        <a:pt x="77" y="12"/>
                      </a:lnTo>
                      <a:lnTo>
                        <a:pt x="100" y="12"/>
                      </a:lnTo>
                      <a:lnTo>
                        <a:pt x="121" y="10"/>
                      </a:lnTo>
                      <a:lnTo>
                        <a:pt x="140" y="10"/>
                      </a:lnTo>
                      <a:lnTo>
                        <a:pt x="156" y="8"/>
                      </a:lnTo>
                      <a:lnTo>
                        <a:pt x="169" y="6"/>
                      </a:lnTo>
                      <a:lnTo>
                        <a:pt x="179" y="4"/>
                      </a:lnTo>
                      <a:lnTo>
                        <a:pt x="184" y="2"/>
                      </a:lnTo>
                      <a:lnTo>
                        <a:pt x="186" y="0"/>
                      </a:lnTo>
                      <a:lnTo>
                        <a:pt x="181" y="0"/>
                      </a:lnTo>
                      <a:lnTo>
                        <a:pt x="179" y="2"/>
                      </a:lnTo>
                      <a:lnTo>
                        <a:pt x="173" y="4"/>
                      </a:lnTo>
                      <a:lnTo>
                        <a:pt x="163" y="6"/>
                      </a:lnTo>
                      <a:lnTo>
                        <a:pt x="152" y="8"/>
                      </a:lnTo>
                      <a:lnTo>
                        <a:pt x="136" y="8"/>
                      </a:lnTo>
                      <a:lnTo>
                        <a:pt x="117" y="10"/>
                      </a:lnTo>
                      <a:lnTo>
                        <a:pt x="98" y="12"/>
                      </a:lnTo>
                      <a:lnTo>
                        <a:pt x="75" y="12"/>
                      </a:lnTo>
                      <a:lnTo>
                        <a:pt x="52" y="12"/>
                      </a:lnTo>
                      <a:lnTo>
                        <a:pt x="27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0" name="Freeform 1029">
                  <a:extLst>
                    <a:ext uri="{FF2B5EF4-FFF2-40B4-BE49-F238E27FC236}">
                      <a16:creationId xmlns:a16="http://schemas.microsoft.com/office/drawing/2014/main" id="{4BA363E2-40AA-45D4-80B4-8A2624A86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90" cy="7"/>
                </a:xfrm>
                <a:custGeom>
                  <a:avLst/>
                  <a:gdLst>
                    <a:gd name="T0" fmla="*/ 0 w 181"/>
                    <a:gd name="T1" fmla="*/ 13 h 13"/>
                    <a:gd name="T2" fmla="*/ 27 w 181"/>
                    <a:gd name="T3" fmla="*/ 13 h 13"/>
                    <a:gd name="T4" fmla="*/ 52 w 181"/>
                    <a:gd name="T5" fmla="*/ 12 h 13"/>
                    <a:gd name="T6" fmla="*/ 75 w 181"/>
                    <a:gd name="T7" fmla="*/ 12 h 13"/>
                    <a:gd name="T8" fmla="*/ 98 w 181"/>
                    <a:gd name="T9" fmla="*/ 12 h 13"/>
                    <a:gd name="T10" fmla="*/ 117 w 181"/>
                    <a:gd name="T11" fmla="*/ 10 h 13"/>
                    <a:gd name="T12" fmla="*/ 136 w 181"/>
                    <a:gd name="T13" fmla="*/ 8 h 13"/>
                    <a:gd name="T14" fmla="*/ 152 w 181"/>
                    <a:gd name="T15" fmla="*/ 8 h 13"/>
                    <a:gd name="T16" fmla="*/ 163 w 181"/>
                    <a:gd name="T17" fmla="*/ 6 h 13"/>
                    <a:gd name="T18" fmla="*/ 173 w 181"/>
                    <a:gd name="T19" fmla="*/ 4 h 13"/>
                    <a:gd name="T20" fmla="*/ 179 w 181"/>
                    <a:gd name="T21" fmla="*/ 2 h 13"/>
                    <a:gd name="T22" fmla="*/ 181 w 181"/>
                    <a:gd name="T23" fmla="*/ 0 h 13"/>
                    <a:gd name="T24" fmla="*/ 175 w 181"/>
                    <a:gd name="T25" fmla="*/ 0 h 13"/>
                    <a:gd name="T26" fmla="*/ 173 w 181"/>
                    <a:gd name="T27" fmla="*/ 2 h 13"/>
                    <a:gd name="T28" fmla="*/ 167 w 181"/>
                    <a:gd name="T29" fmla="*/ 4 h 13"/>
                    <a:gd name="T30" fmla="*/ 158 w 181"/>
                    <a:gd name="T31" fmla="*/ 6 h 13"/>
                    <a:gd name="T32" fmla="*/ 146 w 181"/>
                    <a:gd name="T33" fmla="*/ 8 h 13"/>
                    <a:gd name="T34" fmla="*/ 133 w 181"/>
                    <a:gd name="T35" fmla="*/ 8 h 13"/>
                    <a:gd name="T36" fmla="*/ 115 w 181"/>
                    <a:gd name="T37" fmla="*/ 10 h 13"/>
                    <a:gd name="T38" fmla="*/ 94 w 181"/>
                    <a:gd name="T39" fmla="*/ 10 h 13"/>
                    <a:gd name="T40" fmla="*/ 73 w 181"/>
                    <a:gd name="T41" fmla="*/ 12 h 13"/>
                    <a:gd name="T42" fmla="*/ 50 w 181"/>
                    <a:gd name="T43" fmla="*/ 12 h 13"/>
                    <a:gd name="T44" fmla="*/ 25 w 181"/>
                    <a:gd name="T45" fmla="*/ 12 h 13"/>
                    <a:gd name="T46" fmla="*/ 0 w 181"/>
                    <a:gd name="T47" fmla="*/ 12 h 13"/>
                    <a:gd name="T48" fmla="*/ 0 w 181"/>
                    <a:gd name="T4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1" h="13">
                      <a:moveTo>
                        <a:pt x="0" y="13"/>
                      </a:moveTo>
                      <a:lnTo>
                        <a:pt x="27" y="13"/>
                      </a:lnTo>
                      <a:lnTo>
                        <a:pt x="52" y="12"/>
                      </a:lnTo>
                      <a:lnTo>
                        <a:pt x="75" y="12"/>
                      </a:lnTo>
                      <a:lnTo>
                        <a:pt x="98" y="12"/>
                      </a:lnTo>
                      <a:lnTo>
                        <a:pt x="117" y="10"/>
                      </a:lnTo>
                      <a:lnTo>
                        <a:pt x="136" y="8"/>
                      </a:lnTo>
                      <a:lnTo>
                        <a:pt x="152" y="8"/>
                      </a:lnTo>
                      <a:lnTo>
                        <a:pt x="163" y="6"/>
                      </a:lnTo>
                      <a:lnTo>
                        <a:pt x="173" y="4"/>
                      </a:lnTo>
                      <a:lnTo>
                        <a:pt x="179" y="2"/>
                      </a:lnTo>
                      <a:lnTo>
                        <a:pt x="181" y="0"/>
                      </a:lnTo>
                      <a:lnTo>
                        <a:pt x="175" y="0"/>
                      </a:lnTo>
                      <a:lnTo>
                        <a:pt x="173" y="2"/>
                      </a:lnTo>
                      <a:lnTo>
                        <a:pt x="167" y="4"/>
                      </a:lnTo>
                      <a:lnTo>
                        <a:pt x="158" y="6"/>
                      </a:lnTo>
                      <a:lnTo>
                        <a:pt x="146" y="8"/>
                      </a:lnTo>
                      <a:lnTo>
                        <a:pt x="133" y="8"/>
                      </a:lnTo>
                      <a:lnTo>
                        <a:pt x="115" y="10"/>
                      </a:lnTo>
                      <a:lnTo>
                        <a:pt x="94" y="10"/>
                      </a:lnTo>
                      <a:lnTo>
                        <a:pt x="73" y="12"/>
                      </a:lnTo>
                      <a:lnTo>
                        <a:pt x="50" y="12"/>
                      </a:lnTo>
                      <a:lnTo>
                        <a:pt x="25" y="12"/>
                      </a:lnTo>
                      <a:lnTo>
                        <a:pt x="0" y="12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474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1" name="Freeform 1030">
                  <a:extLst>
                    <a:ext uri="{FF2B5EF4-FFF2-40B4-BE49-F238E27FC236}">
                      <a16:creationId xmlns:a16="http://schemas.microsoft.com/office/drawing/2014/main" id="{894D85A1-E79F-436E-8FB5-CC6579E25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87" cy="6"/>
                </a:xfrm>
                <a:custGeom>
                  <a:avLst/>
                  <a:gdLst>
                    <a:gd name="T0" fmla="*/ 0 w 175"/>
                    <a:gd name="T1" fmla="*/ 12 h 12"/>
                    <a:gd name="T2" fmla="*/ 25 w 175"/>
                    <a:gd name="T3" fmla="*/ 12 h 12"/>
                    <a:gd name="T4" fmla="*/ 50 w 175"/>
                    <a:gd name="T5" fmla="*/ 12 h 12"/>
                    <a:gd name="T6" fmla="*/ 73 w 175"/>
                    <a:gd name="T7" fmla="*/ 12 h 12"/>
                    <a:gd name="T8" fmla="*/ 94 w 175"/>
                    <a:gd name="T9" fmla="*/ 10 h 12"/>
                    <a:gd name="T10" fmla="*/ 115 w 175"/>
                    <a:gd name="T11" fmla="*/ 10 h 12"/>
                    <a:gd name="T12" fmla="*/ 133 w 175"/>
                    <a:gd name="T13" fmla="*/ 8 h 12"/>
                    <a:gd name="T14" fmla="*/ 146 w 175"/>
                    <a:gd name="T15" fmla="*/ 8 h 12"/>
                    <a:gd name="T16" fmla="*/ 158 w 175"/>
                    <a:gd name="T17" fmla="*/ 6 h 12"/>
                    <a:gd name="T18" fmla="*/ 167 w 175"/>
                    <a:gd name="T19" fmla="*/ 4 h 12"/>
                    <a:gd name="T20" fmla="*/ 173 w 175"/>
                    <a:gd name="T21" fmla="*/ 2 h 12"/>
                    <a:gd name="T22" fmla="*/ 175 w 175"/>
                    <a:gd name="T23" fmla="*/ 0 h 12"/>
                    <a:gd name="T24" fmla="*/ 169 w 175"/>
                    <a:gd name="T25" fmla="*/ 0 h 12"/>
                    <a:gd name="T26" fmla="*/ 167 w 175"/>
                    <a:gd name="T27" fmla="*/ 2 h 12"/>
                    <a:gd name="T28" fmla="*/ 161 w 175"/>
                    <a:gd name="T29" fmla="*/ 4 h 12"/>
                    <a:gd name="T30" fmla="*/ 154 w 175"/>
                    <a:gd name="T31" fmla="*/ 6 h 12"/>
                    <a:gd name="T32" fmla="*/ 142 w 175"/>
                    <a:gd name="T33" fmla="*/ 6 h 12"/>
                    <a:gd name="T34" fmla="*/ 127 w 175"/>
                    <a:gd name="T35" fmla="*/ 8 h 12"/>
                    <a:gd name="T36" fmla="*/ 111 w 175"/>
                    <a:gd name="T37" fmla="*/ 10 h 12"/>
                    <a:gd name="T38" fmla="*/ 92 w 175"/>
                    <a:gd name="T39" fmla="*/ 10 h 12"/>
                    <a:gd name="T40" fmla="*/ 71 w 175"/>
                    <a:gd name="T41" fmla="*/ 12 h 12"/>
                    <a:gd name="T42" fmla="*/ 48 w 175"/>
                    <a:gd name="T43" fmla="*/ 12 h 12"/>
                    <a:gd name="T44" fmla="*/ 25 w 175"/>
                    <a:gd name="T45" fmla="*/ 12 h 12"/>
                    <a:gd name="T46" fmla="*/ 0 w 175"/>
                    <a:gd name="T47" fmla="*/ 12 h 12"/>
                    <a:gd name="T48" fmla="*/ 0 w 175"/>
                    <a:gd name="T4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5" h="12">
                      <a:moveTo>
                        <a:pt x="0" y="12"/>
                      </a:moveTo>
                      <a:lnTo>
                        <a:pt x="25" y="12"/>
                      </a:lnTo>
                      <a:lnTo>
                        <a:pt x="50" y="12"/>
                      </a:lnTo>
                      <a:lnTo>
                        <a:pt x="73" y="12"/>
                      </a:lnTo>
                      <a:lnTo>
                        <a:pt x="94" y="10"/>
                      </a:lnTo>
                      <a:lnTo>
                        <a:pt x="115" y="10"/>
                      </a:lnTo>
                      <a:lnTo>
                        <a:pt x="133" y="8"/>
                      </a:lnTo>
                      <a:lnTo>
                        <a:pt x="146" y="8"/>
                      </a:lnTo>
                      <a:lnTo>
                        <a:pt x="158" y="6"/>
                      </a:lnTo>
                      <a:lnTo>
                        <a:pt x="167" y="4"/>
                      </a:lnTo>
                      <a:lnTo>
                        <a:pt x="173" y="2"/>
                      </a:lnTo>
                      <a:lnTo>
                        <a:pt x="175" y="0"/>
                      </a:lnTo>
                      <a:lnTo>
                        <a:pt x="169" y="0"/>
                      </a:lnTo>
                      <a:lnTo>
                        <a:pt x="167" y="2"/>
                      </a:lnTo>
                      <a:lnTo>
                        <a:pt x="161" y="4"/>
                      </a:lnTo>
                      <a:lnTo>
                        <a:pt x="154" y="6"/>
                      </a:lnTo>
                      <a:lnTo>
                        <a:pt x="142" y="6"/>
                      </a:lnTo>
                      <a:lnTo>
                        <a:pt x="127" y="8"/>
                      </a:lnTo>
                      <a:lnTo>
                        <a:pt x="111" y="10"/>
                      </a:lnTo>
                      <a:lnTo>
                        <a:pt x="92" y="10"/>
                      </a:lnTo>
                      <a:lnTo>
                        <a:pt x="71" y="12"/>
                      </a:lnTo>
                      <a:lnTo>
                        <a:pt x="48" y="12"/>
                      </a:lnTo>
                      <a:lnTo>
                        <a:pt x="2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2" name="Freeform 1031">
                  <a:extLst>
                    <a:ext uri="{FF2B5EF4-FFF2-40B4-BE49-F238E27FC236}">
                      <a16:creationId xmlns:a16="http://schemas.microsoft.com/office/drawing/2014/main" id="{32B3F794-C08F-416B-B98B-77944D702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85" cy="6"/>
                </a:xfrm>
                <a:custGeom>
                  <a:avLst/>
                  <a:gdLst>
                    <a:gd name="T0" fmla="*/ 0 w 169"/>
                    <a:gd name="T1" fmla="*/ 12 h 12"/>
                    <a:gd name="T2" fmla="*/ 25 w 169"/>
                    <a:gd name="T3" fmla="*/ 12 h 12"/>
                    <a:gd name="T4" fmla="*/ 48 w 169"/>
                    <a:gd name="T5" fmla="*/ 12 h 12"/>
                    <a:gd name="T6" fmla="*/ 71 w 169"/>
                    <a:gd name="T7" fmla="*/ 12 h 12"/>
                    <a:gd name="T8" fmla="*/ 92 w 169"/>
                    <a:gd name="T9" fmla="*/ 10 h 12"/>
                    <a:gd name="T10" fmla="*/ 111 w 169"/>
                    <a:gd name="T11" fmla="*/ 10 h 12"/>
                    <a:gd name="T12" fmla="*/ 127 w 169"/>
                    <a:gd name="T13" fmla="*/ 8 h 12"/>
                    <a:gd name="T14" fmla="*/ 142 w 169"/>
                    <a:gd name="T15" fmla="*/ 6 h 12"/>
                    <a:gd name="T16" fmla="*/ 154 w 169"/>
                    <a:gd name="T17" fmla="*/ 6 h 12"/>
                    <a:gd name="T18" fmla="*/ 161 w 169"/>
                    <a:gd name="T19" fmla="*/ 4 h 12"/>
                    <a:gd name="T20" fmla="*/ 167 w 169"/>
                    <a:gd name="T21" fmla="*/ 2 h 12"/>
                    <a:gd name="T22" fmla="*/ 169 w 169"/>
                    <a:gd name="T23" fmla="*/ 0 h 12"/>
                    <a:gd name="T24" fmla="*/ 163 w 169"/>
                    <a:gd name="T25" fmla="*/ 0 h 12"/>
                    <a:gd name="T26" fmla="*/ 161 w 169"/>
                    <a:gd name="T27" fmla="*/ 2 h 12"/>
                    <a:gd name="T28" fmla="*/ 156 w 169"/>
                    <a:gd name="T29" fmla="*/ 4 h 12"/>
                    <a:gd name="T30" fmla="*/ 148 w 169"/>
                    <a:gd name="T31" fmla="*/ 6 h 12"/>
                    <a:gd name="T32" fmla="*/ 136 w 169"/>
                    <a:gd name="T33" fmla="*/ 6 h 12"/>
                    <a:gd name="T34" fmla="*/ 123 w 169"/>
                    <a:gd name="T35" fmla="*/ 8 h 12"/>
                    <a:gd name="T36" fmla="*/ 108 w 169"/>
                    <a:gd name="T37" fmla="*/ 10 h 12"/>
                    <a:gd name="T38" fmla="*/ 88 w 169"/>
                    <a:gd name="T39" fmla="*/ 10 h 12"/>
                    <a:gd name="T40" fmla="*/ 67 w 169"/>
                    <a:gd name="T41" fmla="*/ 10 h 12"/>
                    <a:gd name="T42" fmla="*/ 46 w 169"/>
                    <a:gd name="T43" fmla="*/ 12 h 12"/>
                    <a:gd name="T44" fmla="*/ 23 w 169"/>
                    <a:gd name="T45" fmla="*/ 12 h 12"/>
                    <a:gd name="T46" fmla="*/ 0 w 169"/>
                    <a:gd name="T47" fmla="*/ 12 h 12"/>
                    <a:gd name="T48" fmla="*/ 0 w 169"/>
                    <a:gd name="T4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9" h="12">
                      <a:moveTo>
                        <a:pt x="0" y="12"/>
                      </a:moveTo>
                      <a:lnTo>
                        <a:pt x="25" y="12"/>
                      </a:lnTo>
                      <a:lnTo>
                        <a:pt x="48" y="12"/>
                      </a:lnTo>
                      <a:lnTo>
                        <a:pt x="71" y="12"/>
                      </a:lnTo>
                      <a:lnTo>
                        <a:pt x="92" y="10"/>
                      </a:lnTo>
                      <a:lnTo>
                        <a:pt x="111" y="10"/>
                      </a:lnTo>
                      <a:lnTo>
                        <a:pt x="127" y="8"/>
                      </a:lnTo>
                      <a:lnTo>
                        <a:pt x="142" y="6"/>
                      </a:lnTo>
                      <a:lnTo>
                        <a:pt x="154" y="6"/>
                      </a:lnTo>
                      <a:lnTo>
                        <a:pt x="161" y="4"/>
                      </a:lnTo>
                      <a:lnTo>
                        <a:pt x="167" y="2"/>
                      </a:lnTo>
                      <a:lnTo>
                        <a:pt x="169" y="0"/>
                      </a:lnTo>
                      <a:lnTo>
                        <a:pt x="163" y="0"/>
                      </a:lnTo>
                      <a:lnTo>
                        <a:pt x="161" y="2"/>
                      </a:lnTo>
                      <a:lnTo>
                        <a:pt x="156" y="4"/>
                      </a:lnTo>
                      <a:lnTo>
                        <a:pt x="148" y="6"/>
                      </a:lnTo>
                      <a:lnTo>
                        <a:pt x="136" y="6"/>
                      </a:lnTo>
                      <a:lnTo>
                        <a:pt x="123" y="8"/>
                      </a:lnTo>
                      <a:lnTo>
                        <a:pt x="108" y="10"/>
                      </a:lnTo>
                      <a:lnTo>
                        <a:pt x="88" y="10"/>
                      </a:lnTo>
                      <a:lnTo>
                        <a:pt x="67" y="10"/>
                      </a:lnTo>
                      <a:lnTo>
                        <a:pt x="46" y="12"/>
                      </a:lnTo>
                      <a:lnTo>
                        <a:pt x="23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7272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3" name="Freeform 1032">
                  <a:extLst>
                    <a:ext uri="{FF2B5EF4-FFF2-40B4-BE49-F238E27FC236}">
                      <a16:creationId xmlns:a16="http://schemas.microsoft.com/office/drawing/2014/main" id="{B5345B53-96C0-4E6E-9A7A-1A24A9BBE9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82" cy="6"/>
                </a:xfrm>
                <a:custGeom>
                  <a:avLst/>
                  <a:gdLst>
                    <a:gd name="T0" fmla="*/ 0 w 163"/>
                    <a:gd name="T1" fmla="*/ 12 h 12"/>
                    <a:gd name="T2" fmla="*/ 23 w 163"/>
                    <a:gd name="T3" fmla="*/ 12 h 12"/>
                    <a:gd name="T4" fmla="*/ 46 w 163"/>
                    <a:gd name="T5" fmla="*/ 12 h 12"/>
                    <a:gd name="T6" fmla="*/ 67 w 163"/>
                    <a:gd name="T7" fmla="*/ 10 h 12"/>
                    <a:gd name="T8" fmla="*/ 88 w 163"/>
                    <a:gd name="T9" fmla="*/ 10 h 12"/>
                    <a:gd name="T10" fmla="*/ 108 w 163"/>
                    <a:gd name="T11" fmla="*/ 10 h 12"/>
                    <a:gd name="T12" fmla="*/ 123 w 163"/>
                    <a:gd name="T13" fmla="*/ 8 h 12"/>
                    <a:gd name="T14" fmla="*/ 136 w 163"/>
                    <a:gd name="T15" fmla="*/ 6 h 12"/>
                    <a:gd name="T16" fmla="*/ 148 w 163"/>
                    <a:gd name="T17" fmla="*/ 6 h 12"/>
                    <a:gd name="T18" fmla="*/ 156 w 163"/>
                    <a:gd name="T19" fmla="*/ 4 h 12"/>
                    <a:gd name="T20" fmla="*/ 161 w 163"/>
                    <a:gd name="T21" fmla="*/ 2 h 12"/>
                    <a:gd name="T22" fmla="*/ 163 w 163"/>
                    <a:gd name="T23" fmla="*/ 0 h 12"/>
                    <a:gd name="T24" fmla="*/ 158 w 163"/>
                    <a:gd name="T25" fmla="*/ 0 h 12"/>
                    <a:gd name="T26" fmla="*/ 156 w 163"/>
                    <a:gd name="T27" fmla="*/ 2 h 12"/>
                    <a:gd name="T28" fmla="*/ 150 w 163"/>
                    <a:gd name="T29" fmla="*/ 4 h 12"/>
                    <a:gd name="T30" fmla="*/ 140 w 163"/>
                    <a:gd name="T31" fmla="*/ 6 h 12"/>
                    <a:gd name="T32" fmla="*/ 127 w 163"/>
                    <a:gd name="T33" fmla="*/ 6 h 12"/>
                    <a:gd name="T34" fmla="*/ 111 w 163"/>
                    <a:gd name="T35" fmla="*/ 8 h 12"/>
                    <a:gd name="T36" fmla="*/ 92 w 163"/>
                    <a:gd name="T37" fmla="*/ 10 h 12"/>
                    <a:gd name="T38" fmla="*/ 71 w 163"/>
                    <a:gd name="T39" fmla="*/ 10 h 12"/>
                    <a:gd name="T40" fmla="*/ 50 w 163"/>
                    <a:gd name="T41" fmla="*/ 10 h 12"/>
                    <a:gd name="T42" fmla="*/ 25 w 163"/>
                    <a:gd name="T43" fmla="*/ 12 h 12"/>
                    <a:gd name="T44" fmla="*/ 0 w 163"/>
                    <a:gd name="T45" fmla="*/ 12 h 12"/>
                    <a:gd name="T46" fmla="*/ 0 w 163"/>
                    <a:gd name="T4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3" h="12">
                      <a:moveTo>
                        <a:pt x="0" y="12"/>
                      </a:moveTo>
                      <a:lnTo>
                        <a:pt x="23" y="12"/>
                      </a:lnTo>
                      <a:lnTo>
                        <a:pt x="46" y="12"/>
                      </a:lnTo>
                      <a:lnTo>
                        <a:pt x="67" y="10"/>
                      </a:lnTo>
                      <a:lnTo>
                        <a:pt x="88" y="10"/>
                      </a:lnTo>
                      <a:lnTo>
                        <a:pt x="108" y="10"/>
                      </a:lnTo>
                      <a:lnTo>
                        <a:pt x="123" y="8"/>
                      </a:lnTo>
                      <a:lnTo>
                        <a:pt x="136" y="6"/>
                      </a:lnTo>
                      <a:lnTo>
                        <a:pt x="148" y="6"/>
                      </a:lnTo>
                      <a:lnTo>
                        <a:pt x="156" y="4"/>
                      </a:lnTo>
                      <a:lnTo>
                        <a:pt x="161" y="2"/>
                      </a:lnTo>
                      <a:lnTo>
                        <a:pt x="163" y="0"/>
                      </a:lnTo>
                      <a:lnTo>
                        <a:pt x="158" y="0"/>
                      </a:lnTo>
                      <a:lnTo>
                        <a:pt x="156" y="2"/>
                      </a:lnTo>
                      <a:lnTo>
                        <a:pt x="150" y="4"/>
                      </a:lnTo>
                      <a:lnTo>
                        <a:pt x="140" y="6"/>
                      </a:lnTo>
                      <a:lnTo>
                        <a:pt x="127" y="6"/>
                      </a:lnTo>
                      <a:lnTo>
                        <a:pt x="111" y="8"/>
                      </a:lnTo>
                      <a:lnTo>
                        <a:pt x="92" y="10"/>
                      </a:lnTo>
                      <a:lnTo>
                        <a:pt x="71" y="10"/>
                      </a:lnTo>
                      <a:lnTo>
                        <a:pt x="50" y="10"/>
                      </a:lnTo>
                      <a:lnTo>
                        <a:pt x="25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7171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4" name="Freeform 1033">
                  <a:extLst>
                    <a:ext uri="{FF2B5EF4-FFF2-40B4-BE49-F238E27FC236}">
                      <a16:creationId xmlns:a16="http://schemas.microsoft.com/office/drawing/2014/main" id="{21C55F75-9AD3-4194-9838-1B89D5ACD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79" cy="6"/>
                </a:xfrm>
                <a:custGeom>
                  <a:avLst/>
                  <a:gdLst>
                    <a:gd name="T0" fmla="*/ 0 w 158"/>
                    <a:gd name="T1" fmla="*/ 12 h 12"/>
                    <a:gd name="T2" fmla="*/ 25 w 158"/>
                    <a:gd name="T3" fmla="*/ 12 h 12"/>
                    <a:gd name="T4" fmla="*/ 50 w 158"/>
                    <a:gd name="T5" fmla="*/ 10 h 12"/>
                    <a:gd name="T6" fmla="*/ 71 w 158"/>
                    <a:gd name="T7" fmla="*/ 10 h 12"/>
                    <a:gd name="T8" fmla="*/ 92 w 158"/>
                    <a:gd name="T9" fmla="*/ 10 h 12"/>
                    <a:gd name="T10" fmla="*/ 111 w 158"/>
                    <a:gd name="T11" fmla="*/ 8 h 12"/>
                    <a:gd name="T12" fmla="*/ 127 w 158"/>
                    <a:gd name="T13" fmla="*/ 6 h 12"/>
                    <a:gd name="T14" fmla="*/ 140 w 158"/>
                    <a:gd name="T15" fmla="*/ 6 h 12"/>
                    <a:gd name="T16" fmla="*/ 150 w 158"/>
                    <a:gd name="T17" fmla="*/ 4 h 12"/>
                    <a:gd name="T18" fmla="*/ 156 w 158"/>
                    <a:gd name="T19" fmla="*/ 2 h 12"/>
                    <a:gd name="T20" fmla="*/ 158 w 158"/>
                    <a:gd name="T21" fmla="*/ 0 h 12"/>
                    <a:gd name="T22" fmla="*/ 152 w 158"/>
                    <a:gd name="T23" fmla="*/ 0 h 12"/>
                    <a:gd name="T24" fmla="*/ 150 w 158"/>
                    <a:gd name="T25" fmla="*/ 2 h 12"/>
                    <a:gd name="T26" fmla="*/ 144 w 158"/>
                    <a:gd name="T27" fmla="*/ 4 h 12"/>
                    <a:gd name="T28" fmla="*/ 134 w 158"/>
                    <a:gd name="T29" fmla="*/ 6 h 12"/>
                    <a:gd name="T30" fmla="*/ 123 w 158"/>
                    <a:gd name="T31" fmla="*/ 6 h 12"/>
                    <a:gd name="T32" fmla="*/ 108 w 158"/>
                    <a:gd name="T33" fmla="*/ 8 h 12"/>
                    <a:gd name="T34" fmla="*/ 88 w 158"/>
                    <a:gd name="T35" fmla="*/ 10 h 12"/>
                    <a:gd name="T36" fmla="*/ 69 w 158"/>
                    <a:gd name="T37" fmla="*/ 10 h 12"/>
                    <a:gd name="T38" fmla="*/ 48 w 158"/>
                    <a:gd name="T39" fmla="*/ 10 h 12"/>
                    <a:gd name="T40" fmla="*/ 25 w 158"/>
                    <a:gd name="T41" fmla="*/ 10 h 12"/>
                    <a:gd name="T42" fmla="*/ 0 w 158"/>
                    <a:gd name="T43" fmla="*/ 12 h 12"/>
                    <a:gd name="T44" fmla="*/ 0 w 158"/>
                    <a:gd name="T4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8" h="12">
                      <a:moveTo>
                        <a:pt x="0" y="12"/>
                      </a:moveTo>
                      <a:lnTo>
                        <a:pt x="25" y="12"/>
                      </a:lnTo>
                      <a:lnTo>
                        <a:pt x="50" y="10"/>
                      </a:lnTo>
                      <a:lnTo>
                        <a:pt x="71" y="10"/>
                      </a:lnTo>
                      <a:lnTo>
                        <a:pt x="92" y="10"/>
                      </a:lnTo>
                      <a:lnTo>
                        <a:pt x="111" y="8"/>
                      </a:lnTo>
                      <a:lnTo>
                        <a:pt x="127" y="6"/>
                      </a:lnTo>
                      <a:lnTo>
                        <a:pt x="140" y="6"/>
                      </a:lnTo>
                      <a:lnTo>
                        <a:pt x="150" y="4"/>
                      </a:lnTo>
                      <a:lnTo>
                        <a:pt x="156" y="2"/>
                      </a:lnTo>
                      <a:lnTo>
                        <a:pt x="158" y="0"/>
                      </a:lnTo>
                      <a:lnTo>
                        <a:pt x="152" y="0"/>
                      </a:lnTo>
                      <a:lnTo>
                        <a:pt x="150" y="2"/>
                      </a:lnTo>
                      <a:lnTo>
                        <a:pt x="144" y="4"/>
                      </a:lnTo>
                      <a:lnTo>
                        <a:pt x="134" y="6"/>
                      </a:lnTo>
                      <a:lnTo>
                        <a:pt x="123" y="6"/>
                      </a:lnTo>
                      <a:lnTo>
                        <a:pt x="108" y="8"/>
                      </a:lnTo>
                      <a:lnTo>
                        <a:pt x="88" y="10"/>
                      </a:lnTo>
                      <a:lnTo>
                        <a:pt x="69" y="10"/>
                      </a:lnTo>
                      <a:lnTo>
                        <a:pt x="48" y="10"/>
                      </a:lnTo>
                      <a:lnTo>
                        <a:pt x="25" y="10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7070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5" name="Freeform 1034">
                  <a:extLst>
                    <a:ext uri="{FF2B5EF4-FFF2-40B4-BE49-F238E27FC236}">
                      <a16:creationId xmlns:a16="http://schemas.microsoft.com/office/drawing/2014/main" id="{B8454BEB-176C-425E-A305-47A63A00A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76" cy="6"/>
                </a:xfrm>
                <a:custGeom>
                  <a:avLst/>
                  <a:gdLst>
                    <a:gd name="T0" fmla="*/ 0 w 152"/>
                    <a:gd name="T1" fmla="*/ 12 h 12"/>
                    <a:gd name="T2" fmla="*/ 25 w 152"/>
                    <a:gd name="T3" fmla="*/ 10 h 12"/>
                    <a:gd name="T4" fmla="*/ 48 w 152"/>
                    <a:gd name="T5" fmla="*/ 10 h 12"/>
                    <a:gd name="T6" fmla="*/ 69 w 152"/>
                    <a:gd name="T7" fmla="*/ 10 h 12"/>
                    <a:gd name="T8" fmla="*/ 88 w 152"/>
                    <a:gd name="T9" fmla="*/ 10 h 12"/>
                    <a:gd name="T10" fmla="*/ 108 w 152"/>
                    <a:gd name="T11" fmla="*/ 8 h 12"/>
                    <a:gd name="T12" fmla="*/ 123 w 152"/>
                    <a:gd name="T13" fmla="*/ 6 h 12"/>
                    <a:gd name="T14" fmla="*/ 134 w 152"/>
                    <a:gd name="T15" fmla="*/ 6 h 12"/>
                    <a:gd name="T16" fmla="*/ 144 w 152"/>
                    <a:gd name="T17" fmla="*/ 4 h 12"/>
                    <a:gd name="T18" fmla="*/ 150 w 152"/>
                    <a:gd name="T19" fmla="*/ 2 h 12"/>
                    <a:gd name="T20" fmla="*/ 152 w 152"/>
                    <a:gd name="T21" fmla="*/ 0 h 12"/>
                    <a:gd name="T22" fmla="*/ 146 w 152"/>
                    <a:gd name="T23" fmla="*/ 0 h 12"/>
                    <a:gd name="T24" fmla="*/ 144 w 152"/>
                    <a:gd name="T25" fmla="*/ 2 h 12"/>
                    <a:gd name="T26" fmla="*/ 138 w 152"/>
                    <a:gd name="T27" fmla="*/ 4 h 12"/>
                    <a:gd name="T28" fmla="*/ 129 w 152"/>
                    <a:gd name="T29" fmla="*/ 6 h 12"/>
                    <a:gd name="T30" fmla="*/ 117 w 152"/>
                    <a:gd name="T31" fmla="*/ 6 h 12"/>
                    <a:gd name="T32" fmla="*/ 104 w 152"/>
                    <a:gd name="T33" fmla="*/ 8 h 12"/>
                    <a:gd name="T34" fmla="*/ 86 w 152"/>
                    <a:gd name="T35" fmla="*/ 8 h 12"/>
                    <a:gd name="T36" fmla="*/ 67 w 152"/>
                    <a:gd name="T37" fmla="*/ 10 h 12"/>
                    <a:gd name="T38" fmla="*/ 46 w 152"/>
                    <a:gd name="T39" fmla="*/ 10 h 12"/>
                    <a:gd name="T40" fmla="*/ 23 w 152"/>
                    <a:gd name="T41" fmla="*/ 10 h 12"/>
                    <a:gd name="T42" fmla="*/ 0 w 152"/>
                    <a:gd name="T43" fmla="*/ 10 h 12"/>
                    <a:gd name="T44" fmla="*/ 0 w 152"/>
                    <a:gd name="T4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2">
                      <a:moveTo>
                        <a:pt x="0" y="12"/>
                      </a:moveTo>
                      <a:lnTo>
                        <a:pt x="25" y="10"/>
                      </a:lnTo>
                      <a:lnTo>
                        <a:pt x="48" y="10"/>
                      </a:lnTo>
                      <a:lnTo>
                        <a:pt x="69" y="10"/>
                      </a:lnTo>
                      <a:lnTo>
                        <a:pt x="88" y="10"/>
                      </a:lnTo>
                      <a:lnTo>
                        <a:pt x="108" y="8"/>
                      </a:lnTo>
                      <a:lnTo>
                        <a:pt x="123" y="6"/>
                      </a:lnTo>
                      <a:lnTo>
                        <a:pt x="134" y="6"/>
                      </a:lnTo>
                      <a:lnTo>
                        <a:pt x="144" y="4"/>
                      </a:lnTo>
                      <a:lnTo>
                        <a:pt x="150" y="2"/>
                      </a:lnTo>
                      <a:lnTo>
                        <a:pt x="152" y="0"/>
                      </a:lnTo>
                      <a:lnTo>
                        <a:pt x="146" y="0"/>
                      </a:lnTo>
                      <a:lnTo>
                        <a:pt x="144" y="2"/>
                      </a:lnTo>
                      <a:lnTo>
                        <a:pt x="138" y="4"/>
                      </a:lnTo>
                      <a:lnTo>
                        <a:pt x="129" y="6"/>
                      </a:lnTo>
                      <a:lnTo>
                        <a:pt x="117" y="6"/>
                      </a:lnTo>
                      <a:lnTo>
                        <a:pt x="104" y="8"/>
                      </a:lnTo>
                      <a:lnTo>
                        <a:pt x="86" y="8"/>
                      </a:lnTo>
                      <a:lnTo>
                        <a:pt x="67" y="10"/>
                      </a:lnTo>
                      <a:lnTo>
                        <a:pt x="46" y="10"/>
                      </a:lnTo>
                      <a:lnTo>
                        <a:pt x="23" y="10"/>
                      </a:lnTo>
                      <a:lnTo>
                        <a:pt x="0" y="1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6" name="Freeform 1035">
                  <a:extLst>
                    <a:ext uri="{FF2B5EF4-FFF2-40B4-BE49-F238E27FC236}">
                      <a16:creationId xmlns:a16="http://schemas.microsoft.com/office/drawing/2014/main" id="{89985099-F290-46BF-B867-6828B79B0E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73" cy="5"/>
                </a:xfrm>
                <a:custGeom>
                  <a:avLst/>
                  <a:gdLst>
                    <a:gd name="T0" fmla="*/ 0 w 146"/>
                    <a:gd name="T1" fmla="*/ 10 h 10"/>
                    <a:gd name="T2" fmla="*/ 23 w 146"/>
                    <a:gd name="T3" fmla="*/ 10 h 10"/>
                    <a:gd name="T4" fmla="*/ 46 w 146"/>
                    <a:gd name="T5" fmla="*/ 10 h 10"/>
                    <a:gd name="T6" fmla="*/ 67 w 146"/>
                    <a:gd name="T7" fmla="*/ 10 h 10"/>
                    <a:gd name="T8" fmla="*/ 86 w 146"/>
                    <a:gd name="T9" fmla="*/ 8 h 10"/>
                    <a:gd name="T10" fmla="*/ 104 w 146"/>
                    <a:gd name="T11" fmla="*/ 8 h 10"/>
                    <a:gd name="T12" fmla="*/ 117 w 146"/>
                    <a:gd name="T13" fmla="*/ 6 h 10"/>
                    <a:gd name="T14" fmla="*/ 129 w 146"/>
                    <a:gd name="T15" fmla="*/ 6 h 10"/>
                    <a:gd name="T16" fmla="*/ 138 w 146"/>
                    <a:gd name="T17" fmla="*/ 4 h 10"/>
                    <a:gd name="T18" fmla="*/ 144 w 146"/>
                    <a:gd name="T19" fmla="*/ 2 h 10"/>
                    <a:gd name="T20" fmla="*/ 146 w 146"/>
                    <a:gd name="T21" fmla="*/ 0 h 10"/>
                    <a:gd name="T22" fmla="*/ 140 w 146"/>
                    <a:gd name="T23" fmla="*/ 0 h 10"/>
                    <a:gd name="T24" fmla="*/ 138 w 146"/>
                    <a:gd name="T25" fmla="*/ 2 h 10"/>
                    <a:gd name="T26" fmla="*/ 133 w 146"/>
                    <a:gd name="T27" fmla="*/ 4 h 10"/>
                    <a:gd name="T28" fmla="*/ 125 w 146"/>
                    <a:gd name="T29" fmla="*/ 4 h 10"/>
                    <a:gd name="T30" fmla="*/ 113 w 146"/>
                    <a:gd name="T31" fmla="*/ 6 h 10"/>
                    <a:gd name="T32" fmla="*/ 98 w 146"/>
                    <a:gd name="T33" fmla="*/ 8 h 10"/>
                    <a:gd name="T34" fmla="*/ 83 w 146"/>
                    <a:gd name="T35" fmla="*/ 8 h 10"/>
                    <a:gd name="T36" fmla="*/ 63 w 146"/>
                    <a:gd name="T37" fmla="*/ 10 h 10"/>
                    <a:gd name="T38" fmla="*/ 44 w 146"/>
                    <a:gd name="T39" fmla="*/ 10 h 10"/>
                    <a:gd name="T40" fmla="*/ 23 w 146"/>
                    <a:gd name="T41" fmla="*/ 10 h 10"/>
                    <a:gd name="T42" fmla="*/ 0 w 146"/>
                    <a:gd name="T43" fmla="*/ 10 h 10"/>
                    <a:gd name="T44" fmla="*/ 0 w 146"/>
                    <a:gd name="T4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6" h="10">
                      <a:moveTo>
                        <a:pt x="0" y="10"/>
                      </a:moveTo>
                      <a:lnTo>
                        <a:pt x="23" y="10"/>
                      </a:lnTo>
                      <a:lnTo>
                        <a:pt x="46" y="10"/>
                      </a:lnTo>
                      <a:lnTo>
                        <a:pt x="67" y="10"/>
                      </a:lnTo>
                      <a:lnTo>
                        <a:pt x="86" y="8"/>
                      </a:lnTo>
                      <a:lnTo>
                        <a:pt x="104" y="8"/>
                      </a:lnTo>
                      <a:lnTo>
                        <a:pt x="117" y="6"/>
                      </a:lnTo>
                      <a:lnTo>
                        <a:pt x="129" y="6"/>
                      </a:lnTo>
                      <a:lnTo>
                        <a:pt x="138" y="4"/>
                      </a:lnTo>
                      <a:lnTo>
                        <a:pt x="144" y="2"/>
                      </a:lnTo>
                      <a:lnTo>
                        <a:pt x="146" y="0"/>
                      </a:lnTo>
                      <a:lnTo>
                        <a:pt x="140" y="0"/>
                      </a:lnTo>
                      <a:lnTo>
                        <a:pt x="138" y="2"/>
                      </a:lnTo>
                      <a:lnTo>
                        <a:pt x="133" y="4"/>
                      </a:lnTo>
                      <a:lnTo>
                        <a:pt x="125" y="4"/>
                      </a:lnTo>
                      <a:lnTo>
                        <a:pt x="113" y="6"/>
                      </a:lnTo>
                      <a:lnTo>
                        <a:pt x="98" y="8"/>
                      </a:lnTo>
                      <a:lnTo>
                        <a:pt x="83" y="8"/>
                      </a:lnTo>
                      <a:lnTo>
                        <a:pt x="63" y="10"/>
                      </a:lnTo>
                      <a:lnTo>
                        <a:pt x="44" y="10"/>
                      </a:lnTo>
                      <a:lnTo>
                        <a:pt x="23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7" name="Freeform 1036">
                  <a:extLst>
                    <a:ext uri="{FF2B5EF4-FFF2-40B4-BE49-F238E27FC236}">
                      <a16:creationId xmlns:a16="http://schemas.microsoft.com/office/drawing/2014/main" id="{DD97B75F-6629-4954-B7FC-A352C6EAC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70" cy="5"/>
                </a:xfrm>
                <a:custGeom>
                  <a:avLst/>
                  <a:gdLst>
                    <a:gd name="T0" fmla="*/ 0 w 140"/>
                    <a:gd name="T1" fmla="*/ 10 h 10"/>
                    <a:gd name="T2" fmla="*/ 23 w 140"/>
                    <a:gd name="T3" fmla="*/ 10 h 10"/>
                    <a:gd name="T4" fmla="*/ 44 w 140"/>
                    <a:gd name="T5" fmla="*/ 10 h 10"/>
                    <a:gd name="T6" fmla="*/ 63 w 140"/>
                    <a:gd name="T7" fmla="*/ 10 h 10"/>
                    <a:gd name="T8" fmla="*/ 83 w 140"/>
                    <a:gd name="T9" fmla="*/ 8 h 10"/>
                    <a:gd name="T10" fmla="*/ 98 w 140"/>
                    <a:gd name="T11" fmla="*/ 8 h 10"/>
                    <a:gd name="T12" fmla="*/ 113 w 140"/>
                    <a:gd name="T13" fmla="*/ 6 h 10"/>
                    <a:gd name="T14" fmla="*/ 125 w 140"/>
                    <a:gd name="T15" fmla="*/ 4 h 10"/>
                    <a:gd name="T16" fmla="*/ 133 w 140"/>
                    <a:gd name="T17" fmla="*/ 4 h 10"/>
                    <a:gd name="T18" fmla="*/ 138 w 140"/>
                    <a:gd name="T19" fmla="*/ 2 h 10"/>
                    <a:gd name="T20" fmla="*/ 140 w 140"/>
                    <a:gd name="T21" fmla="*/ 0 h 10"/>
                    <a:gd name="T22" fmla="*/ 134 w 140"/>
                    <a:gd name="T23" fmla="*/ 0 h 10"/>
                    <a:gd name="T24" fmla="*/ 133 w 140"/>
                    <a:gd name="T25" fmla="*/ 2 h 10"/>
                    <a:gd name="T26" fmla="*/ 127 w 140"/>
                    <a:gd name="T27" fmla="*/ 4 h 10"/>
                    <a:gd name="T28" fmla="*/ 119 w 140"/>
                    <a:gd name="T29" fmla="*/ 4 h 10"/>
                    <a:gd name="T30" fmla="*/ 108 w 140"/>
                    <a:gd name="T31" fmla="*/ 6 h 10"/>
                    <a:gd name="T32" fmla="*/ 94 w 140"/>
                    <a:gd name="T33" fmla="*/ 8 h 10"/>
                    <a:gd name="T34" fmla="*/ 79 w 140"/>
                    <a:gd name="T35" fmla="*/ 8 h 10"/>
                    <a:gd name="T36" fmla="*/ 61 w 140"/>
                    <a:gd name="T37" fmla="*/ 8 h 10"/>
                    <a:gd name="T38" fmla="*/ 42 w 140"/>
                    <a:gd name="T39" fmla="*/ 10 h 10"/>
                    <a:gd name="T40" fmla="*/ 21 w 140"/>
                    <a:gd name="T41" fmla="*/ 10 h 10"/>
                    <a:gd name="T42" fmla="*/ 0 w 140"/>
                    <a:gd name="T43" fmla="*/ 10 h 10"/>
                    <a:gd name="T44" fmla="*/ 0 w 140"/>
                    <a:gd name="T4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0" h="10">
                      <a:moveTo>
                        <a:pt x="0" y="10"/>
                      </a:moveTo>
                      <a:lnTo>
                        <a:pt x="23" y="10"/>
                      </a:lnTo>
                      <a:lnTo>
                        <a:pt x="44" y="10"/>
                      </a:lnTo>
                      <a:lnTo>
                        <a:pt x="63" y="10"/>
                      </a:lnTo>
                      <a:lnTo>
                        <a:pt x="83" y="8"/>
                      </a:lnTo>
                      <a:lnTo>
                        <a:pt x="98" y="8"/>
                      </a:lnTo>
                      <a:lnTo>
                        <a:pt x="113" y="6"/>
                      </a:lnTo>
                      <a:lnTo>
                        <a:pt x="125" y="4"/>
                      </a:lnTo>
                      <a:lnTo>
                        <a:pt x="133" y="4"/>
                      </a:lnTo>
                      <a:lnTo>
                        <a:pt x="138" y="2"/>
                      </a:lnTo>
                      <a:lnTo>
                        <a:pt x="140" y="0"/>
                      </a:lnTo>
                      <a:lnTo>
                        <a:pt x="134" y="0"/>
                      </a:lnTo>
                      <a:lnTo>
                        <a:pt x="133" y="2"/>
                      </a:lnTo>
                      <a:lnTo>
                        <a:pt x="127" y="4"/>
                      </a:lnTo>
                      <a:lnTo>
                        <a:pt x="119" y="4"/>
                      </a:lnTo>
                      <a:lnTo>
                        <a:pt x="108" y="6"/>
                      </a:lnTo>
                      <a:lnTo>
                        <a:pt x="94" y="8"/>
                      </a:lnTo>
                      <a:lnTo>
                        <a:pt x="79" y="8"/>
                      </a:lnTo>
                      <a:lnTo>
                        <a:pt x="61" y="8"/>
                      </a:lnTo>
                      <a:lnTo>
                        <a:pt x="42" y="10"/>
                      </a:lnTo>
                      <a:lnTo>
                        <a:pt x="21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8" name="Freeform 1037">
                  <a:extLst>
                    <a:ext uri="{FF2B5EF4-FFF2-40B4-BE49-F238E27FC236}">
                      <a16:creationId xmlns:a16="http://schemas.microsoft.com/office/drawing/2014/main" id="{AADFF5F1-4D9F-4629-89C6-B4D43DDEA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67" cy="5"/>
                </a:xfrm>
                <a:custGeom>
                  <a:avLst/>
                  <a:gdLst>
                    <a:gd name="T0" fmla="*/ 0 w 134"/>
                    <a:gd name="T1" fmla="*/ 10 h 10"/>
                    <a:gd name="T2" fmla="*/ 21 w 134"/>
                    <a:gd name="T3" fmla="*/ 10 h 10"/>
                    <a:gd name="T4" fmla="*/ 42 w 134"/>
                    <a:gd name="T5" fmla="*/ 10 h 10"/>
                    <a:gd name="T6" fmla="*/ 61 w 134"/>
                    <a:gd name="T7" fmla="*/ 8 h 10"/>
                    <a:gd name="T8" fmla="*/ 79 w 134"/>
                    <a:gd name="T9" fmla="*/ 8 h 10"/>
                    <a:gd name="T10" fmla="*/ 94 w 134"/>
                    <a:gd name="T11" fmla="*/ 8 h 10"/>
                    <a:gd name="T12" fmla="*/ 108 w 134"/>
                    <a:gd name="T13" fmla="*/ 6 h 10"/>
                    <a:gd name="T14" fmla="*/ 119 w 134"/>
                    <a:gd name="T15" fmla="*/ 4 h 10"/>
                    <a:gd name="T16" fmla="*/ 127 w 134"/>
                    <a:gd name="T17" fmla="*/ 4 h 10"/>
                    <a:gd name="T18" fmla="*/ 133 w 134"/>
                    <a:gd name="T19" fmla="*/ 2 h 10"/>
                    <a:gd name="T20" fmla="*/ 134 w 134"/>
                    <a:gd name="T21" fmla="*/ 0 h 10"/>
                    <a:gd name="T22" fmla="*/ 129 w 134"/>
                    <a:gd name="T23" fmla="*/ 0 h 10"/>
                    <a:gd name="T24" fmla="*/ 127 w 134"/>
                    <a:gd name="T25" fmla="*/ 2 h 10"/>
                    <a:gd name="T26" fmla="*/ 121 w 134"/>
                    <a:gd name="T27" fmla="*/ 4 h 10"/>
                    <a:gd name="T28" fmla="*/ 113 w 134"/>
                    <a:gd name="T29" fmla="*/ 4 h 10"/>
                    <a:gd name="T30" fmla="*/ 104 w 134"/>
                    <a:gd name="T31" fmla="*/ 6 h 10"/>
                    <a:gd name="T32" fmla="*/ 90 w 134"/>
                    <a:gd name="T33" fmla="*/ 6 h 10"/>
                    <a:gd name="T34" fmla="*/ 75 w 134"/>
                    <a:gd name="T35" fmla="*/ 8 h 10"/>
                    <a:gd name="T36" fmla="*/ 58 w 134"/>
                    <a:gd name="T37" fmla="*/ 8 h 10"/>
                    <a:gd name="T38" fmla="*/ 40 w 134"/>
                    <a:gd name="T39" fmla="*/ 10 h 10"/>
                    <a:gd name="T40" fmla="*/ 21 w 134"/>
                    <a:gd name="T41" fmla="*/ 10 h 10"/>
                    <a:gd name="T42" fmla="*/ 0 w 134"/>
                    <a:gd name="T43" fmla="*/ 10 h 10"/>
                    <a:gd name="T44" fmla="*/ 0 w 134"/>
                    <a:gd name="T4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34" h="10">
                      <a:moveTo>
                        <a:pt x="0" y="10"/>
                      </a:moveTo>
                      <a:lnTo>
                        <a:pt x="21" y="10"/>
                      </a:lnTo>
                      <a:lnTo>
                        <a:pt x="42" y="10"/>
                      </a:lnTo>
                      <a:lnTo>
                        <a:pt x="61" y="8"/>
                      </a:lnTo>
                      <a:lnTo>
                        <a:pt x="79" y="8"/>
                      </a:lnTo>
                      <a:lnTo>
                        <a:pt x="94" y="8"/>
                      </a:lnTo>
                      <a:lnTo>
                        <a:pt x="108" y="6"/>
                      </a:lnTo>
                      <a:lnTo>
                        <a:pt x="119" y="4"/>
                      </a:lnTo>
                      <a:lnTo>
                        <a:pt x="127" y="4"/>
                      </a:lnTo>
                      <a:lnTo>
                        <a:pt x="133" y="2"/>
                      </a:lnTo>
                      <a:lnTo>
                        <a:pt x="134" y="0"/>
                      </a:lnTo>
                      <a:lnTo>
                        <a:pt x="129" y="0"/>
                      </a:lnTo>
                      <a:lnTo>
                        <a:pt x="127" y="2"/>
                      </a:lnTo>
                      <a:lnTo>
                        <a:pt x="121" y="4"/>
                      </a:lnTo>
                      <a:lnTo>
                        <a:pt x="113" y="4"/>
                      </a:lnTo>
                      <a:lnTo>
                        <a:pt x="104" y="6"/>
                      </a:lnTo>
                      <a:lnTo>
                        <a:pt x="90" y="6"/>
                      </a:lnTo>
                      <a:lnTo>
                        <a:pt x="75" y="8"/>
                      </a:lnTo>
                      <a:lnTo>
                        <a:pt x="58" y="8"/>
                      </a:lnTo>
                      <a:lnTo>
                        <a:pt x="40" y="10"/>
                      </a:lnTo>
                      <a:lnTo>
                        <a:pt x="21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39" name="Freeform 1038">
                  <a:extLst>
                    <a:ext uri="{FF2B5EF4-FFF2-40B4-BE49-F238E27FC236}">
                      <a16:creationId xmlns:a16="http://schemas.microsoft.com/office/drawing/2014/main" id="{39D6E38D-0DD7-4D6F-8611-EA9EF4FEA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64" cy="5"/>
                </a:xfrm>
                <a:custGeom>
                  <a:avLst/>
                  <a:gdLst>
                    <a:gd name="T0" fmla="*/ 0 w 129"/>
                    <a:gd name="T1" fmla="*/ 10 h 10"/>
                    <a:gd name="T2" fmla="*/ 21 w 129"/>
                    <a:gd name="T3" fmla="*/ 10 h 10"/>
                    <a:gd name="T4" fmla="*/ 40 w 129"/>
                    <a:gd name="T5" fmla="*/ 10 h 10"/>
                    <a:gd name="T6" fmla="*/ 58 w 129"/>
                    <a:gd name="T7" fmla="*/ 8 h 10"/>
                    <a:gd name="T8" fmla="*/ 75 w 129"/>
                    <a:gd name="T9" fmla="*/ 8 h 10"/>
                    <a:gd name="T10" fmla="*/ 90 w 129"/>
                    <a:gd name="T11" fmla="*/ 6 h 10"/>
                    <a:gd name="T12" fmla="*/ 104 w 129"/>
                    <a:gd name="T13" fmla="*/ 6 h 10"/>
                    <a:gd name="T14" fmla="*/ 113 w 129"/>
                    <a:gd name="T15" fmla="*/ 4 h 10"/>
                    <a:gd name="T16" fmla="*/ 121 w 129"/>
                    <a:gd name="T17" fmla="*/ 4 h 10"/>
                    <a:gd name="T18" fmla="*/ 127 w 129"/>
                    <a:gd name="T19" fmla="*/ 2 h 10"/>
                    <a:gd name="T20" fmla="*/ 129 w 129"/>
                    <a:gd name="T21" fmla="*/ 0 h 10"/>
                    <a:gd name="T22" fmla="*/ 123 w 129"/>
                    <a:gd name="T23" fmla="*/ 0 h 10"/>
                    <a:gd name="T24" fmla="*/ 121 w 129"/>
                    <a:gd name="T25" fmla="*/ 2 h 10"/>
                    <a:gd name="T26" fmla="*/ 115 w 129"/>
                    <a:gd name="T27" fmla="*/ 4 h 10"/>
                    <a:gd name="T28" fmla="*/ 106 w 129"/>
                    <a:gd name="T29" fmla="*/ 4 h 10"/>
                    <a:gd name="T30" fmla="*/ 94 w 129"/>
                    <a:gd name="T31" fmla="*/ 6 h 10"/>
                    <a:gd name="T32" fmla="*/ 79 w 129"/>
                    <a:gd name="T33" fmla="*/ 8 h 10"/>
                    <a:gd name="T34" fmla="*/ 61 w 129"/>
                    <a:gd name="T35" fmla="*/ 8 h 10"/>
                    <a:gd name="T36" fmla="*/ 42 w 129"/>
                    <a:gd name="T37" fmla="*/ 8 h 10"/>
                    <a:gd name="T38" fmla="*/ 21 w 129"/>
                    <a:gd name="T39" fmla="*/ 8 h 10"/>
                    <a:gd name="T40" fmla="*/ 0 w 129"/>
                    <a:gd name="T41" fmla="*/ 10 h 10"/>
                    <a:gd name="T42" fmla="*/ 0 w 129"/>
                    <a:gd name="T4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9" h="10">
                      <a:moveTo>
                        <a:pt x="0" y="10"/>
                      </a:moveTo>
                      <a:lnTo>
                        <a:pt x="21" y="10"/>
                      </a:lnTo>
                      <a:lnTo>
                        <a:pt x="40" y="10"/>
                      </a:lnTo>
                      <a:lnTo>
                        <a:pt x="58" y="8"/>
                      </a:lnTo>
                      <a:lnTo>
                        <a:pt x="75" y="8"/>
                      </a:lnTo>
                      <a:lnTo>
                        <a:pt x="90" y="6"/>
                      </a:lnTo>
                      <a:lnTo>
                        <a:pt x="104" y="6"/>
                      </a:lnTo>
                      <a:lnTo>
                        <a:pt x="113" y="4"/>
                      </a:lnTo>
                      <a:lnTo>
                        <a:pt x="121" y="4"/>
                      </a:lnTo>
                      <a:lnTo>
                        <a:pt x="127" y="2"/>
                      </a:lnTo>
                      <a:lnTo>
                        <a:pt x="129" y="0"/>
                      </a:lnTo>
                      <a:lnTo>
                        <a:pt x="123" y="0"/>
                      </a:lnTo>
                      <a:lnTo>
                        <a:pt x="121" y="2"/>
                      </a:lnTo>
                      <a:lnTo>
                        <a:pt x="115" y="4"/>
                      </a:lnTo>
                      <a:lnTo>
                        <a:pt x="106" y="4"/>
                      </a:lnTo>
                      <a:lnTo>
                        <a:pt x="94" y="6"/>
                      </a:lnTo>
                      <a:lnTo>
                        <a:pt x="79" y="8"/>
                      </a:lnTo>
                      <a:lnTo>
                        <a:pt x="61" y="8"/>
                      </a:lnTo>
                      <a:lnTo>
                        <a:pt x="42" y="8"/>
                      </a:lnTo>
                      <a:lnTo>
                        <a:pt x="21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0" name="Freeform 1039">
                  <a:extLst>
                    <a:ext uri="{FF2B5EF4-FFF2-40B4-BE49-F238E27FC236}">
                      <a16:creationId xmlns:a16="http://schemas.microsoft.com/office/drawing/2014/main" id="{ACFFBACD-1D02-4AD4-96F8-618363FCD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61" cy="5"/>
                </a:xfrm>
                <a:custGeom>
                  <a:avLst/>
                  <a:gdLst>
                    <a:gd name="T0" fmla="*/ 0 w 123"/>
                    <a:gd name="T1" fmla="*/ 10 h 10"/>
                    <a:gd name="T2" fmla="*/ 21 w 123"/>
                    <a:gd name="T3" fmla="*/ 8 h 10"/>
                    <a:gd name="T4" fmla="*/ 42 w 123"/>
                    <a:gd name="T5" fmla="*/ 8 h 10"/>
                    <a:gd name="T6" fmla="*/ 61 w 123"/>
                    <a:gd name="T7" fmla="*/ 8 h 10"/>
                    <a:gd name="T8" fmla="*/ 79 w 123"/>
                    <a:gd name="T9" fmla="*/ 8 h 10"/>
                    <a:gd name="T10" fmla="*/ 94 w 123"/>
                    <a:gd name="T11" fmla="*/ 6 h 10"/>
                    <a:gd name="T12" fmla="*/ 106 w 123"/>
                    <a:gd name="T13" fmla="*/ 4 h 10"/>
                    <a:gd name="T14" fmla="*/ 115 w 123"/>
                    <a:gd name="T15" fmla="*/ 4 h 10"/>
                    <a:gd name="T16" fmla="*/ 121 w 123"/>
                    <a:gd name="T17" fmla="*/ 2 h 10"/>
                    <a:gd name="T18" fmla="*/ 123 w 123"/>
                    <a:gd name="T19" fmla="*/ 0 h 10"/>
                    <a:gd name="T20" fmla="*/ 117 w 123"/>
                    <a:gd name="T21" fmla="*/ 0 h 10"/>
                    <a:gd name="T22" fmla="*/ 115 w 123"/>
                    <a:gd name="T23" fmla="*/ 2 h 10"/>
                    <a:gd name="T24" fmla="*/ 109 w 123"/>
                    <a:gd name="T25" fmla="*/ 4 h 10"/>
                    <a:gd name="T26" fmla="*/ 102 w 123"/>
                    <a:gd name="T27" fmla="*/ 4 h 10"/>
                    <a:gd name="T28" fmla="*/ 90 w 123"/>
                    <a:gd name="T29" fmla="*/ 6 h 10"/>
                    <a:gd name="T30" fmla="*/ 75 w 123"/>
                    <a:gd name="T31" fmla="*/ 6 h 10"/>
                    <a:gd name="T32" fmla="*/ 59 w 123"/>
                    <a:gd name="T33" fmla="*/ 8 h 10"/>
                    <a:gd name="T34" fmla="*/ 40 w 123"/>
                    <a:gd name="T35" fmla="*/ 8 h 10"/>
                    <a:gd name="T36" fmla="*/ 21 w 123"/>
                    <a:gd name="T37" fmla="*/ 8 h 10"/>
                    <a:gd name="T38" fmla="*/ 0 w 123"/>
                    <a:gd name="T39" fmla="*/ 8 h 10"/>
                    <a:gd name="T40" fmla="*/ 0 w 123"/>
                    <a:gd name="T4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3" h="10">
                      <a:moveTo>
                        <a:pt x="0" y="10"/>
                      </a:moveTo>
                      <a:lnTo>
                        <a:pt x="21" y="8"/>
                      </a:lnTo>
                      <a:lnTo>
                        <a:pt x="42" y="8"/>
                      </a:lnTo>
                      <a:lnTo>
                        <a:pt x="61" y="8"/>
                      </a:lnTo>
                      <a:lnTo>
                        <a:pt x="79" y="8"/>
                      </a:lnTo>
                      <a:lnTo>
                        <a:pt x="94" y="6"/>
                      </a:lnTo>
                      <a:lnTo>
                        <a:pt x="106" y="4"/>
                      </a:lnTo>
                      <a:lnTo>
                        <a:pt x="115" y="4"/>
                      </a:lnTo>
                      <a:lnTo>
                        <a:pt x="121" y="2"/>
                      </a:lnTo>
                      <a:lnTo>
                        <a:pt x="123" y="0"/>
                      </a:lnTo>
                      <a:lnTo>
                        <a:pt x="117" y="0"/>
                      </a:lnTo>
                      <a:lnTo>
                        <a:pt x="115" y="2"/>
                      </a:lnTo>
                      <a:lnTo>
                        <a:pt x="109" y="4"/>
                      </a:lnTo>
                      <a:lnTo>
                        <a:pt x="102" y="4"/>
                      </a:lnTo>
                      <a:lnTo>
                        <a:pt x="90" y="6"/>
                      </a:lnTo>
                      <a:lnTo>
                        <a:pt x="75" y="6"/>
                      </a:lnTo>
                      <a:lnTo>
                        <a:pt x="59" y="8"/>
                      </a:lnTo>
                      <a:lnTo>
                        <a:pt x="40" y="8"/>
                      </a:lnTo>
                      <a:lnTo>
                        <a:pt x="21" y="8"/>
                      </a:lnTo>
                      <a:lnTo>
                        <a:pt x="0" y="8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6B6B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1" name="Freeform 1040">
                  <a:extLst>
                    <a:ext uri="{FF2B5EF4-FFF2-40B4-BE49-F238E27FC236}">
                      <a16:creationId xmlns:a16="http://schemas.microsoft.com/office/drawing/2014/main" id="{5B30D7BD-31EF-4470-99CA-96D0B3FCE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59" cy="4"/>
                </a:xfrm>
                <a:custGeom>
                  <a:avLst/>
                  <a:gdLst>
                    <a:gd name="T0" fmla="*/ 0 w 117"/>
                    <a:gd name="T1" fmla="*/ 8 h 8"/>
                    <a:gd name="T2" fmla="*/ 21 w 117"/>
                    <a:gd name="T3" fmla="*/ 8 h 8"/>
                    <a:gd name="T4" fmla="*/ 40 w 117"/>
                    <a:gd name="T5" fmla="*/ 8 h 8"/>
                    <a:gd name="T6" fmla="*/ 59 w 117"/>
                    <a:gd name="T7" fmla="*/ 8 h 8"/>
                    <a:gd name="T8" fmla="*/ 75 w 117"/>
                    <a:gd name="T9" fmla="*/ 6 h 8"/>
                    <a:gd name="T10" fmla="*/ 90 w 117"/>
                    <a:gd name="T11" fmla="*/ 6 h 8"/>
                    <a:gd name="T12" fmla="*/ 102 w 117"/>
                    <a:gd name="T13" fmla="*/ 4 h 8"/>
                    <a:gd name="T14" fmla="*/ 109 w 117"/>
                    <a:gd name="T15" fmla="*/ 4 h 8"/>
                    <a:gd name="T16" fmla="*/ 115 w 117"/>
                    <a:gd name="T17" fmla="*/ 2 h 8"/>
                    <a:gd name="T18" fmla="*/ 117 w 117"/>
                    <a:gd name="T19" fmla="*/ 0 h 8"/>
                    <a:gd name="T20" fmla="*/ 111 w 117"/>
                    <a:gd name="T21" fmla="*/ 0 h 8"/>
                    <a:gd name="T22" fmla="*/ 109 w 117"/>
                    <a:gd name="T23" fmla="*/ 2 h 8"/>
                    <a:gd name="T24" fmla="*/ 104 w 117"/>
                    <a:gd name="T25" fmla="*/ 4 h 8"/>
                    <a:gd name="T26" fmla="*/ 96 w 117"/>
                    <a:gd name="T27" fmla="*/ 4 h 8"/>
                    <a:gd name="T28" fmla="*/ 84 w 117"/>
                    <a:gd name="T29" fmla="*/ 6 h 8"/>
                    <a:gd name="T30" fmla="*/ 71 w 117"/>
                    <a:gd name="T31" fmla="*/ 6 h 8"/>
                    <a:gd name="T32" fmla="*/ 56 w 117"/>
                    <a:gd name="T33" fmla="*/ 8 h 8"/>
                    <a:gd name="T34" fmla="*/ 38 w 117"/>
                    <a:gd name="T35" fmla="*/ 8 h 8"/>
                    <a:gd name="T36" fmla="*/ 19 w 117"/>
                    <a:gd name="T37" fmla="*/ 8 h 8"/>
                    <a:gd name="T38" fmla="*/ 0 w 117"/>
                    <a:gd name="T39" fmla="*/ 8 h 8"/>
                    <a:gd name="T40" fmla="*/ 0 w 117"/>
                    <a:gd name="T4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7" h="8">
                      <a:moveTo>
                        <a:pt x="0" y="8"/>
                      </a:moveTo>
                      <a:lnTo>
                        <a:pt x="21" y="8"/>
                      </a:lnTo>
                      <a:lnTo>
                        <a:pt x="40" y="8"/>
                      </a:lnTo>
                      <a:lnTo>
                        <a:pt x="59" y="8"/>
                      </a:lnTo>
                      <a:lnTo>
                        <a:pt x="75" y="6"/>
                      </a:lnTo>
                      <a:lnTo>
                        <a:pt x="90" y="6"/>
                      </a:lnTo>
                      <a:lnTo>
                        <a:pt x="102" y="4"/>
                      </a:lnTo>
                      <a:lnTo>
                        <a:pt x="109" y="4"/>
                      </a:lnTo>
                      <a:lnTo>
                        <a:pt x="115" y="2"/>
                      </a:lnTo>
                      <a:lnTo>
                        <a:pt x="117" y="0"/>
                      </a:lnTo>
                      <a:lnTo>
                        <a:pt x="111" y="0"/>
                      </a:lnTo>
                      <a:lnTo>
                        <a:pt x="109" y="2"/>
                      </a:lnTo>
                      <a:lnTo>
                        <a:pt x="104" y="4"/>
                      </a:lnTo>
                      <a:lnTo>
                        <a:pt x="96" y="4"/>
                      </a:lnTo>
                      <a:lnTo>
                        <a:pt x="84" y="6"/>
                      </a:lnTo>
                      <a:lnTo>
                        <a:pt x="71" y="6"/>
                      </a:lnTo>
                      <a:lnTo>
                        <a:pt x="56" y="8"/>
                      </a:lnTo>
                      <a:lnTo>
                        <a:pt x="38" y="8"/>
                      </a:lnTo>
                      <a:lnTo>
                        <a:pt x="19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6B6B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2" name="Freeform 1041">
                  <a:extLst>
                    <a:ext uri="{FF2B5EF4-FFF2-40B4-BE49-F238E27FC236}">
                      <a16:creationId xmlns:a16="http://schemas.microsoft.com/office/drawing/2014/main" id="{9DF2FF99-EFE7-4CBE-B2F9-A13D1B637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56" cy="4"/>
                </a:xfrm>
                <a:custGeom>
                  <a:avLst/>
                  <a:gdLst>
                    <a:gd name="T0" fmla="*/ 0 w 111"/>
                    <a:gd name="T1" fmla="*/ 8 h 8"/>
                    <a:gd name="T2" fmla="*/ 19 w 111"/>
                    <a:gd name="T3" fmla="*/ 8 h 8"/>
                    <a:gd name="T4" fmla="*/ 38 w 111"/>
                    <a:gd name="T5" fmla="*/ 8 h 8"/>
                    <a:gd name="T6" fmla="*/ 56 w 111"/>
                    <a:gd name="T7" fmla="*/ 8 h 8"/>
                    <a:gd name="T8" fmla="*/ 71 w 111"/>
                    <a:gd name="T9" fmla="*/ 6 h 8"/>
                    <a:gd name="T10" fmla="*/ 84 w 111"/>
                    <a:gd name="T11" fmla="*/ 6 h 8"/>
                    <a:gd name="T12" fmla="*/ 96 w 111"/>
                    <a:gd name="T13" fmla="*/ 4 h 8"/>
                    <a:gd name="T14" fmla="*/ 104 w 111"/>
                    <a:gd name="T15" fmla="*/ 4 h 8"/>
                    <a:gd name="T16" fmla="*/ 109 w 111"/>
                    <a:gd name="T17" fmla="*/ 2 h 8"/>
                    <a:gd name="T18" fmla="*/ 111 w 111"/>
                    <a:gd name="T19" fmla="*/ 0 h 8"/>
                    <a:gd name="T20" fmla="*/ 106 w 111"/>
                    <a:gd name="T21" fmla="*/ 0 h 8"/>
                    <a:gd name="T22" fmla="*/ 104 w 111"/>
                    <a:gd name="T23" fmla="*/ 2 h 8"/>
                    <a:gd name="T24" fmla="*/ 98 w 111"/>
                    <a:gd name="T25" fmla="*/ 2 h 8"/>
                    <a:gd name="T26" fmla="*/ 90 w 111"/>
                    <a:gd name="T27" fmla="*/ 4 h 8"/>
                    <a:gd name="T28" fmla="*/ 81 w 111"/>
                    <a:gd name="T29" fmla="*/ 6 h 8"/>
                    <a:gd name="T30" fmla="*/ 67 w 111"/>
                    <a:gd name="T31" fmla="*/ 6 h 8"/>
                    <a:gd name="T32" fmla="*/ 54 w 111"/>
                    <a:gd name="T33" fmla="*/ 6 h 8"/>
                    <a:gd name="T34" fmla="*/ 36 w 111"/>
                    <a:gd name="T35" fmla="*/ 8 h 8"/>
                    <a:gd name="T36" fmla="*/ 19 w 111"/>
                    <a:gd name="T37" fmla="*/ 8 h 8"/>
                    <a:gd name="T38" fmla="*/ 0 w 111"/>
                    <a:gd name="T39" fmla="*/ 8 h 8"/>
                    <a:gd name="T40" fmla="*/ 0 w 111"/>
                    <a:gd name="T4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" h="8">
                      <a:moveTo>
                        <a:pt x="0" y="8"/>
                      </a:moveTo>
                      <a:lnTo>
                        <a:pt x="19" y="8"/>
                      </a:lnTo>
                      <a:lnTo>
                        <a:pt x="38" y="8"/>
                      </a:lnTo>
                      <a:lnTo>
                        <a:pt x="56" y="8"/>
                      </a:lnTo>
                      <a:lnTo>
                        <a:pt x="71" y="6"/>
                      </a:lnTo>
                      <a:lnTo>
                        <a:pt x="84" y="6"/>
                      </a:lnTo>
                      <a:lnTo>
                        <a:pt x="96" y="4"/>
                      </a:lnTo>
                      <a:lnTo>
                        <a:pt x="104" y="4"/>
                      </a:lnTo>
                      <a:lnTo>
                        <a:pt x="109" y="2"/>
                      </a:lnTo>
                      <a:lnTo>
                        <a:pt x="111" y="0"/>
                      </a:lnTo>
                      <a:lnTo>
                        <a:pt x="106" y="0"/>
                      </a:lnTo>
                      <a:lnTo>
                        <a:pt x="104" y="2"/>
                      </a:lnTo>
                      <a:lnTo>
                        <a:pt x="98" y="2"/>
                      </a:lnTo>
                      <a:lnTo>
                        <a:pt x="90" y="4"/>
                      </a:lnTo>
                      <a:lnTo>
                        <a:pt x="81" y="6"/>
                      </a:lnTo>
                      <a:lnTo>
                        <a:pt x="67" y="6"/>
                      </a:lnTo>
                      <a:lnTo>
                        <a:pt x="54" y="6"/>
                      </a:lnTo>
                      <a:lnTo>
                        <a:pt x="36" y="8"/>
                      </a:lnTo>
                      <a:lnTo>
                        <a:pt x="19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3" name="Freeform 1042">
                  <a:extLst>
                    <a:ext uri="{FF2B5EF4-FFF2-40B4-BE49-F238E27FC236}">
                      <a16:creationId xmlns:a16="http://schemas.microsoft.com/office/drawing/2014/main" id="{D68BA196-0AD8-493A-81D1-692E71187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53" cy="4"/>
                </a:xfrm>
                <a:custGeom>
                  <a:avLst/>
                  <a:gdLst>
                    <a:gd name="T0" fmla="*/ 0 w 106"/>
                    <a:gd name="T1" fmla="*/ 8 h 8"/>
                    <a:gd name="T2" fmla="*/ 19 w 106"/>
                    <a:gd name="T3" fmla="*/ 8 h 8"/>
                    <a:gd name="T4" fmla="*/ 36 w 106"/>
                    <a:gd name="T5" fmla="*/ 8 h 8"/>
                    <a:gd name="T6" fmla="*/ 54 w 106"/>
                    <a:gd name="T7" fmla="*/ 6 h 8"/>
                    <a:gd name="T8" fmla="*/ 67 w 106"/>
                    <a:gd name="T9" fmla="*/ 6 h 8"/>
                    <a:gd name="T10" fmla="*/ 81 w 106"/>
                    <a:gd name="T11" fmla="*/ 6 h 8"/>
                    <a:gd name="T12" fmla="*/ 90 w 106"/>
                    <a:gd name="T13" fmla="*/ 4 h 8"/>
                    <a:gd name="T14" fmla="*/ 98 w 106"/>
                    <a:gd name="T15" fmla="*/ 2 h 8"/>
                    <a:gd name="T16" fmla="*/ 104 w 106"/>
                    <a:gd name="T17" fmla="*/ 2 h 8"/>
                    <a:gd name="T18" fmla="*/ 106 w 106"/>
                    <a:gd name="T19" fmla="*/ 0 h 8"/>
                    <a:gd name="T20" fmla="*/ 100 w 106"/>
                    <a:gd name="T21" fmla="*/ 0 h 8"/>
                    <a:gd name="T22" fmla="*/ 98 w 106"/>
                    <a:gd name="T23" fmla="*/ 2 h 8"/>
                    <a:gd name="T24" fmla="*/ 92 w 106"/>
                    <a:gd name="T25" fmla="*/ 4 h 8"/>
                    <a:gd name="T26" fmla="*/ 83 w 106"/>
                    <a:gd name="T27" fmla="*/ 4 h 8"/>
                    <a:gd name="T28" fmla="*/ 71 w 106"/>
                    <a:gd name="T29" fmla="*/ 6 h 8"/>
                    <a:gd name="T30" fmla="*/ 56 w 106"/>
                    <a:gd name="T31" fmla="*/ 6 h 8"/>
                    <a:gd name="T32" fmla="*/ 38 w 106"/>
                    <a:gd name="T33" fmla="*/ 6 h 8"/>
                    <a:gd name="T34" fmla="*/ 19 w 106"/>
                    <a:gd name="T35" fmla="*/ 8 h 8"/>
                    <a:gd name="T36" fmla="*/ 0 w 106"/>
                    <a:gd name="T37" fmla="*/ 8 h 8"/>
                    <a:gd name="T38" fmla="*/ 0 w 106"/>
                    <a:gd name="T3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6" h="8">
                      <a:moveTo>
                        <a:pt x="0" y="8"/>
                      </a:moveTo>
                      <a:lnTo>
                        <a:pt x="19" y="8"/>
                      </a:lnTo>
                      <a:lnTo>
                        <a:pt x="36" y="8"/>
                      </a:lnTo>
                      <a:lnTo>
                        <a:pt x="54" y="6"/>
                      </a:lnTo>
                      <a:lnTo>
                        <a:pt x="67" y="6"/>
                      </a:lnTo>
                      <a:lnTo>
                        <a:pt x="81" y="6"/>
                      </a:lnTo>
                      <a:lnTo>
                        <a:pt x="90" y="4"/>
                      </a:lnTo>
                      <a:lnTo>
                        <a:pt x="98" y="2"/>
                      </a:lnTo>
                      <a:lnTo>
                        <a:pt x="104" y="2"/>
                      </a:lnTo>
                      <a:lnTo>
                        <a:pt x="106" y="0"/>
                      </a:lnTo>
                      <a:lnTo>
                        <a:pt x="100" y="0"/>
                      </a:lnTo>
                      <a:lnTo>
                        <a:pt x="98" y="2"/>
                      </a:lnTo>
                      <a:lnTo>
                        <a:pt x="92" y="4"/>
                      </a:lnTo>
                      <a:lnTo>
                        <a:pt x="83" y="4"/>
                      </a:lnTo>
                      <a:lnTo>
                        <a:pt x="71" y="6"/>
                      </a:lnTo>
                      <a:lnTo>
                        <a:pt x="56" y="6"/>
                      </a:lnTo>
                      <a:lnTo>
                        <a:pt x="38" y="6"/>
                      </a:lnTo>
                      <a:lnTo>
                        <a:pt x="19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4" name="Freeform 1043">
                  <a:extLst>
                    <a:ext uri="{FF2B5EF4-FFF2-40B4-BE49-F238E27FC236}">
                      <a16:creationId xmlns:a16="http://schemas.microsoft.com/office/drawing/2014/main" id="{9E36E04D-55F7-4C01-BC5E-5DCB79D75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50" cy="4"/>
                </a:xfrm>
                <a:custGeom>
                  <a:avLst/>
                  <a:gdLst>
                    <a:gd name="T0" fmla="*/ 0 w 100"/>
                    <a:gd name="T1" fmla="*/ 8 h 8"/>
                    <a:gd name="T2" fmla="*/ 19 w 100"/>
                    <a:gd name="T3" fmla="*/ 8 h 8"/>
                    <a:gd name="T4" fmla="*/ 38 w 100"/>
                    <a:gd name="T5" fmla="*/ 6 h 8"/>
                    <a:gd name="T6" fmla="*/ 56 w 100"/>
                    <a:gd name="T7" fmla="*/ 6 h 8"/>
                    <a:gd name="T8" fmla="*/ 71 w 100"/>
                    <a:gd name="T9" fmla="*/ 6 h 8"/>
                    <a:gd name="T10" fmla="*/ 83 w 100"/>
                    <a:gd name="T11" fmla="*/ 4 h 8"/>
                    <a:gd name="T12" fmla="*/ 92 w 100"/>
                    <a:gd name="T13" fmla="*/ 4 h 8"/>
                    <a:gd name="T14" fmla="*/ 98 w 100"/>
                    <a:gd name="T15" fmla="*/ 2 h 8"/>
                    <a:gd name="T16" fmla="*/ 100 w 100"/>
                    <a:gd name="T17" fmla="*/ 0 h 8"/>
                    <a:gd name="T18" fmla="*/ 94 w 100"/>
                    <a:gd name="T19" fmla="*/ 0 h 8"/>
                    <a:gd name="T20" fmla="*/ 92 w 100"/>
                    <a:gd name="T21" fmla="*/ 2 h 8"/>
                    <a:gd name="T22" fmla="*/ 86 w 100"/>
                    <a:gd name="T23" fmla="*/ 2 h 8"/>
                    <a:gd name="T24" fmla="*/ 77 w 100"/>
                    <a:gd name="T25" fmla="*/ 4 h 8"/>
                    <a:gd name="T26" fmla="*/ 65 w 100"/>
                    <a:gd name="T27" fmla="*/ 6 h 8"/>
                    <a:gd name="T28" fmla="*/ 52 w 100"/>
                    <a:gd name="T29" fmla="*/ 6 h 8"/>
                    <a:gd name="T30" fmla="*/ 36 w 100"/>
                    <a:gd name="T31" fmla="*/ 6 h 8"/>
                    <a:gd name="T32" fmla="*/ 19 w 100"/>
                    <a:gd name="T33" fmla="*/ 6 h 8"/>
                    <a:gd name="T34" fmla="*/ 0 w 100"/>
                    <a:gd name="T35" fmla="*/ 6 h 8"/>
                    <a:gd name="T36" fmla="*/ 0 w 100"/>
                    <a:gd name="T3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">
                      <a:moveTo>
                        <a:pt x="0" y="8"/>
                      </a:moveTo>
                      <a:lnTo>
                        <a:pt x="19" y="8"/>
                      </a:lnTo>
                      <a:lnTo>
                        <a:pt x="38" y="6"/>
                      </a:lnTo>
                      <a:lnTo>
                        <a:pt x="56" y="6"/>
                      </a:lnTo>
                      <a:lnTo>
                        <a:pt x="71" y="6"/>
                      </a:lnTo>
                      <a:lnTo>
                        <a:pt x="83" y="4"/>
                      </a:lnTo>
                      <a:lnTo>
                        <a:pt x="92" y="4"/>
                      </a:lnTo>
                      <a:lnTo>
                        <a:pt x="98" y="2"/>
                      </a:lnTo>
                      <a:lnTo>
                        <a:pt x="100" y="0"/>
                      </a:lnTo>
                      <a:lnTo>
                        <a:pt x="94" y="0"/>
                      </a:lnTo>
                      <a:lnTo>
                        <a:pt x="92" y="2"/>
                      </a:lnTo>
                      <a:lnTo>
                        <a:pt x="86" y="2"/>
                      </a:lnTo>
                      <a:lnTo>
                        <a:pt x="77" y="4"/>
                      </a:lnTo>
                      <a:lnTo>
                        <a:pt x="65" y="6"/>
                      </a:lnTo>
                      <a:lnTo>
                        <a:pt x="52" y="6"/>
                      </a:lnTo>
                      <a:lnTo>
                        <a:pt x="36" y="6"/>
                      </a:lnTo>
                      <a:lnTo>
                        <a:pt x="19" y="6"/>
                      </a:lnTo>
                      <a:lnTo>
                        <a:pt x="0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696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5" name="Freeform 1044">
                  <a:extLst>
                    <a:ext uri="{FF2B5EF4-FFF2-40B4-BE49-F238E27FC236}">
                      <a16:creationId xmlns:a16="http://schemas.microsoft.com/office/drawing/2014/main" id="{DCC3B153-EC2D-4B72-A8EB-D22F3733E6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47" cy="3"/>
                </a:xfrm>
                <a:custGeom>
                  <a:avLst/>
                  <a:gdLst>
                    <a:gd name="T0" fmla="*/ 0 w 94"/>
                    <a:gd name="T1" fmla="*/ 6 h 6"/>
                    <a:gd name="T2" fmla="*/ 19 w 94"/>
                    <a:gd name="T3" fmla="*/ 6 h 6"/>
                    <a:gd name="T4" fmla="*/ 36 w 94"/>
                    <a:gd name="T5" fmla="*/ 6 h 6"/>
                    <a:gd name="T6" fmla="*/ 52 w 94"/>
                    <a:gd name="T7" fmla="*/ 6 h 6"/>
                    <a:gd name="T8" fmla="*/ 65 w 94"/>
                    <a:gd name="T9" fmla="*/ 6 h 6"/>
                    <a:gd name="T10" fmla="*/ 77 w 94"/>
                    <a:gd name="T11" fmla="*/ 4 h 6"/>
                    <a:gd name="T12" fmla="*/ 86 w 94"/>
                    <a:gd name="T13" fmla="*/ 2 h 6"/>
                    <a:gd name="T14" fmla="*/ 92 w 94"/>
                    <a:gd name="T15" fmla="*/ 2 h 6"/>
                    <a:gd name="T16" fmla="*/ 94 w 94"/>
                    <a:gd name="T17" fmla="*/ 0 h 6"/>
                    <a:gd name="T18" fmla="*/ 88 w 94"/>
                    <a:gd name="T19" fmla="*/ 0 h 6"/>
                    <a:gd name="T20" fmla="*/ 86 w 94"/>
                    <a:gd name="T21" fmla="*/ 2 h 6"/>
                    <a:gd name="T22" fmla="*/ 81 w 94"/>
                    <a:gd name="T23" fmla="*/ 2 h 6"/>
                    <a:gd name="T24" fmla="*/ 73 w 94"/>
                    <a:gd name="T25" fmla="*/ 4 h 6"/>
                    <a:gd name="T26" fmla="*/ 61 w 94"/>
                    <a:gd name="T27" fmla="*/ 4 h 6"/>
                    <a:gd name="T28" fmla="*/ 50 w 94"/>
                    <a:gd name="T29" fmla="*/ 6 h 6"/>
                    <a:gd name="T30" fmla="*/ 34 w 94"/>
                    <a:gd name="T31" fmla="*/ 6 h 6"/>
                    <a:gd name="T32" fmla="*/ 17 w 94"/>
                    <a:gd name="T33" fmla="*/ 6 h 6"/>
                    <a:gd name="T34" fmla="*/ 0 w 94"/>
                    <a:gd name="T35" fmla="*/ 6 h 6"/>
                    <a:gd name="T36" fmla="*/ 0 w 94"/>
                    <a:gd name="T3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4" h="6">
                      <a:moveTo>
                        <a:pt x="0" y="6"/>
                      </a:moveTo>
                      <a:lnTo>
                        <a:pt x="19" y="6"/>
                      </a:lnTo>
                      <a:lnTo>
                        <a:pt x="36" y="6"/>
                      </a:lnTo>
                      <a:lnTo>
                        <a:pt x="52" y="6"/>
                      </a:lnTo>
                      <a:lnTo>
                        <a:pt x="65" y="6"/>
                      </a:lnTo>
                      <a:lnTo>
                        <a:pt x="77" y="4"/>
                      </a:lnTo>
                      <a:lnTo>
                        <a:pt x="86" y="2"/>
                      </a:lnTo>
                      <a:lnTo>
                        <a:pt x="92" y="2"/>
                      </a:lnTo>
                      <a:lnTo>
                        <a:pt x="94" y="0"/>
                      </a:lnTo>
                      <a:lnTo>
                        <a:pt x="88" y="0"/>
                      </a:lnTo>
                      <a:lnTo>
                        <a:pt x="86" y="2"/>
                      </a:lnTo>
                      <a:lnTo>
                        <a:pt x="81" y="2"/>
                      </a:lnTo>
                      <a:lnTo>
                        <a:pt x="73" y="4"/>
                      </a:lnTo>
                      <a:lnTo>
                        <a:pt x="61" y="4"/>
                      </a:lnTo>
                      <a:lnTo>
                        <a:pt x="50" y="6"/>
                      </a:lnTo>
                      <a:lnTo>
                        <a:pt x="34" y="6"/>
                      </a:lnTo>
                      <a:lnTo>
                        <a:pt x="1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868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6" name="Freeform 1045">
                  <a:extLst>
                    <a:ext uri="{FF2B5EF4-FFF2-40B4-BE49-F238E27FC236}">
                      <a16:creationId xmlns:a16="http://schemas.microsoft.com/office/drawing/2014/main" id="{E9DF71D5-1EC4-4EBF-8855-FECE75729C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44" cy="3"/>
                </a:xfrm>
                <a:custGeom>
                  <a:avLst/>
                  <a:gdLst>
                    <a:gd name="T0" fmla="*/ 0 w 88"/>
                    <a:gd name="T1" fmla="*/ 6 h 6"/>
                    <a:gd name="T2" fmla="*/ 17 w 88"/>
                    <a:gd name="T3" fmla="*/ 6 h 6"/>
                    <a:gd name="T4" fmla="*/ 34 w 88"/>
                    <a:gd name="T5" fmla="*/ 6 h 6"/>
                    <a:gd name="T6" fmla="*/ 50 w 88"/>
                    <a:gd name="T7" fmla="*/ 6 h 6"/>
                    <a:gd name="T8" fmla="*/ 61 w 88"/>
                    <a:gd name="T9" fmla="*/ 4 h 6"/>
                    <a:gd name="T10" fmla="*/ 73 w 88"/>
                    <a:gd name="T11" fmla="*/ 4 h 6"/>
                    <a:gd name="T12" fmla="*/ 81 w 88"/>
                    <a:gd name="T13" fmla="*/ 2 h 6"/>
                    <a:gd name="T14" fmla="*/ 86 w 88"/>
                    <a:gd name="T15" fmla="*/ 2 h 6"/>
                    <a:gd name="T16" fmla="*/ 88 w 88"/>
                    <a:gd name="T17" fmla="*/ 0 h 6"/>
                    <a:gd name="T18" fmla="*/ 83 w 88"/>
                    <a:gd name="T19" fmla="*/ 0 h 6"/>
                    <a:gd name="T20" fmla="*/ 81 w 88"/>
                    <a:gd name="T21" fmla="*/ 2 h 6"/>
                    <a:gd name="T22" fmla="*/ 75 w 88"/>
                    <a:gd name="T23" fmla="*/ 2 h 6"/>
                    <a:gd name="T24" fmla="*/ 67 w 88"/>
                    <a:gd name="T25" fmla="*/ 4 h 6"/>
                    <a:gd name="T26" fmla="*/ 58 w 88"/>
                    <a:gd name="T27" fmla="*/ 4 h 6"/>
                    <a:gd name="T28" fmla="*/ 46 w 88"/>
                    <a:gd name="T29" fmla="*/ 6 h 6"/>
                    <a:gd name="T30" fmla="*/ 33 w 88"/>
                    <a:gd name="T31" fmla="*/ 6 h 6"/>
                    <a:gd name="T32" fmla="*/ 17 w 88"/>
                    <a:gd name="T33" fmla="*/ 6 h 6"/>
                    <a:gd name="T34" fmla="*/ 0 w 88"/>
                    <a:gd name="T35" fmla="*/ 6 h 6"/>
                    <a:gd name="T36" fmla="*/ 0 w 88"/>
                    <a:gd name="T3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8" h="6">
                      <a:moveTo>
                        <a:pt x="0" y="6"/>
                      </a:moveTo>
                      <a:lnTo>
                        <a:pt x="17" y="6"/>
                      </a:lnTo>
                      <a:lnTo>
                        <a:pt x="34" y="6"/>
                      </a:lnTo>
                      <a:lnTo>
                        <a:pt x="50" y="6"/>
                      </a:lnTo>
                      <a:lnTo>
                        <a:pt x="61" y="4"/>
                      </a:lnTo>
                      <a:lnTo>
                        <a:pt x="73" y="4"/>
                      </a:lnTo>
                      <a:lnTo>
                        <a:pt x="81" y="2"/>
                      </a:lnTo>
                      <a:lnTo>
                        <a:pt x="86" y="2"/>
                      </a:lnTo>
                      <a:lnTo>
                        <a:pt x="88" y="0"/>
                      </a:lnTo>
                      <a:lnTo>
                        <a:pt x="83" y="0"/>
                      </a:lnTo>
                      <a:lnTo>
                        <a:pt x="81" y="2"/>
                      </a:lnTo>
                      <a:lnTo>
                        <a:pt x="75" y="2"/>
                      </a:lnTo>
                      <a:lnTo>
                        <a:pt x="67" y="4"/>
                      </a:lnTo>
                      <a:lnTo>
                        <a:pt x="58" y="4"/>
                      </a:lnTo>
                      <a:lnTo>
                        <a:pt x="46" y="6"/>
                      </a:lnTo>
                      <a:lnTo>
                        <a:pt x="33" y="6"/>
                      </a:lnTo>
                      <a:lnTo>
                        <a:pt x="1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7" name="Freeform 1046">
                  <a:extLst>
                    <a:ext uri="{FF2B5EF4-FFF2-40B4-BE49-F238E27FC236}">
                      <a16:creationId xmlns:a16="http://schemas.microsoft.com/office/drawing/2014/main" id="{5677E1F5-2E65-42F7-9C30-4CCC379C1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41" cy="3"/>
                </a:xfrm>
                <a:custGeom>
                  <a:avLst/>
                  <a:gdLst>
                    <a:gd name="T0" fmla="*/ 0 w 83"/>
                    <a:gd name="T1" fmla="*/ 6 h 6"/>
                    <a:gd name="T2" fmla="*/ 17 w 83"/>
                    <a:gd name="T3" fmla="*/ 6 h 6"/>
                    <a:gd name="T4" fmla="*/ 33 w 83"/>
                    <a:gd name="T5" fmla="*/ 6 h 6"/>
                    <a:gd name="T6" fmla="*/ 46 w 83"/>
                    <a:gd name="T7" fmla="*/ 6 h 6"/>
                    <a:gd name="T8" fmla="*/ 58 w 83"/>
                    <a:gd name="T9" fmla="*/ 4 h 6"/>
                    <a:gd name="T10" fmla="*/ 67 w 83"/>
                    <a:gd name="T11" fmla="*/ 4 h 6"/>
                    <a:gd name="T12" fmla="*/ 75 w 83"/>
                    <a:gd name="T13" fmla="*/ 2 h 6"/>
                    <a:gd name="T14" fmla="*/ 81 w 83"/>
                    <a:gd name="T15" fmla="*/ 2 h 6"/>
                    <a:gd name="T16" fmla="*/ 83 w 83"/>
                    <a:gd name="T17" fmla="*/ 0 h 6"/>
                    <a:gd name="T18" fmla="*/ 77 w 83"/>
                    <a:gd name="T19" fmla="*/ 0 h 6"/>
                    <a:gd name="T20" fmla="*/ 75 w 83"/>
                    <a:gd name="T21" fmla="*/ 2 h 6"/>
                    <a:gd name="T22" fmla="*/ 69 w 83"/>
                    <a:gd name="T23" fmla="*/ 2 h 6"/>
                    <a:gd name="T24" fmla="*/ 59 w 83"/>
                    <a:gd name="T25" fmla="*/ 4 h 6"/>
                    <a:gd name="T26" fmla="*/ 48 w 83"/>
                    <a:gd name="T27" fmla="*/ 4 h 6"/>
                    <a:gd name="T28" fmla="*/ 33 w 83"/>
                    <a:gd name="T29" fmla="*/ 6 h 6"/>
                    <a:gd name="T30" fmla="*/ 17 w 83"/>
                    <a:gd name="T31" fmla="*/ 6 h 6"/>
                    <a:gd name="T32" fmla="*/ 0 w 83"/>
                    <a:gd name="T33" fmla="*/ 6 h 6"/>
                    <a:gd name="T34" fmla="*/ 0 w 83"/>
                    <a:gd name="T3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3" h="6">
                      <a:moveTo>
                        <a:pt x="0" y="6"/>
                      </a:moveTo>
                      <a:lnTo>
                        <a:pt x="17" y="6"/>
                      </a:lnTo>
                      <a:lnTo>
                        <a:pt x="33" y="6"/>
                      </a:lnTo>
                      <a:lnTo>
                        <a:pt x="46" y="6"/>
                      </a:lnTo>
                      <a:lnTo>
                        <a:pt x="58" y="4"/>
                      </a:lnTo>
                      <a:lnTo>
                        <a:pt x="67" y="4"/>
                      </a:lnTo>
                      <a:lnTo>
                        <a:pt x="75" y="2"/>
                      </a:lnTo>
                      <a:lnTo>
                        <a:pt x="81" y="2"/>
                      </a:lnTo>
                      <a:lnTo>
                        <a:pt x="83" y="0"/>
                      </a:lnTo>
                      <a:lnTo>
                        <a:pt x="77" y="0"/>
                      </a:lnTo>
                      <a:lnTo>
                        <a:pt x="75" y="2"/>
                      </a:lnTo>
                      <a:lnTo>
                        <a:pt x="69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3" y="6"/>
                      </a:lnTo>
                      <a:lnTo>
                        <a:pt x="17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8" name="Freeform 1047">
                  <a:extLst>
                    <a:ext uri="{FF2B5EF4-FFF2-40B4-BE49-F238E27FC236}">
                      <a16:creationId xmlns:a16="http://schemas.microsoft.com/office/drawing/2014/main" id="{828B2DFF-7F4D-4C37-8A26-00AF95849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38" cy="3"/>
                </a:xfrm>
                <a:custGeom>
                  <a:avLst/>
                  <a:gdLst>
                    <a:gd name="T0" fmla="*/ 0 w 77"/>
                    <a:gd name="T1" fmla="*/ 6 h 6"/>
                    <a:gd name="T2" fmla="*/ 17 w 77"/>
                    <a:gd name="T3" fmla="*/ 6 h 6"/>
                    <a:gd name="T4" fmla="*/ 33 w 77"/>
                    <a:gd name="T5" fmla="*/ 6 h 6"/>
                    <a:gd name="T6" fmla="*/ 48 w 77"/>
                    <a:gd name="T7" fmla="*/ 4 h 6"/>
                    <a:gd name="T8" fmla="*/ 59 w 77"/>
                    <a:gd name="T9" fmla="*/ 4 h 6"/>
                    <a:gd name="T10" fmla="*/ 69 w 77"/>
                    <a:gd name="T11" fmla="*/ 2 h 6"/>
                    <a:gd name="T12" fmla="*/ 75 w 77"/>
                    <a:gd name="T13" fmla="*/ 2 h 6"/>
                    <a:gd name="T14" fmla="*/ 77 w 77"/>
                    <a:gd name="T15" fmla="*/ 0 h 6"/>
                    <a:gd name="T16" fmla="*/ 71 w 77"/>
                    <a:gd name="T17" fmla="*/ 0 h 6"/>
                    <a:gd name="T18" fmla="*/ 69 w 77"/>
                    <a:gd name="T19" fmla="*/ 2 h 6"/>
                    <a:gd name="T20" fmla="*/ 63 w 77"/>
                    <a:gd name="T21" fmla="*/ 2 h 6"/>
                    <a:gd name="T22" fmla="*/ 56 w 77"/>
                    <a:gd name="T23" fmla="*/ 4 h 6"/>
                    <a:gd name="T24" fmla="*/ 44 w 77"/>
                    <a:gd name="T25" fmla="*/ 4 h 6"/>
                    <a:gd name="T26" fmla="*/ 31 w 77"/>
                    <a:gd name="T27" fmla="*/ 4 h 6"/>
                    <a:gd name="T28" fmla="*/ 15 w 77"/>
                    <a:gd name="T29" fmla="*/ 6 h 6"/>
                    <a:gd name="T30" fmla="*/ 0 w 77"/>
                    <a:gd name="T31" fmla="*/ 6 h 6"/>
                    <a:gd name="T32" fmla="*/ 0 w 77"/>
                    <a:gd name="T3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7" h="6">
                      <a:moveTo>
                        <a:pt x="0" y="6"/>
                      </a:moveTo>
                      <a:lnTo>
                        <a:pt x="17" y="6"/>
                      </a:lnTo>
                      <a:lnTo>
                        <a:pt x="33" y="6"/>
                      </a:lnTo>
                      <a:lnTo>
                        <a:pt x="48" y="4"/>
                      </a:lnTo>
                      <a:lnTo>
                        <a:pt x="59" y="4"/>
                      </a:lnTo>
                      <a:lnTo>
                        <a:pt x="69" y="2"/>
                      </a:lnTo>
                      <a:lnTo>
                        <a:pt x="75" y="2"/>
                      </a:lnTo>
                      <a:lnTo>
                        <a:pt x="77" y="0"/>
                      </a:lnTo>
                      <a:lnTo>
                        <a:pt x="71" y="0"/>
                      </a:lnTo>
                      <a:lnTo>
                        <a:pt x="69" y="2"/>
                      </a:lnTo>
                      <a:lnTo>
                        <a:pt x="63" y="2"/>
                      </a:lnTo>
                      <a:lnTo>
                        <a:pt x="56" y="4"/>
                      </a:lnTo>
                      <a:lnTo>
                        <a:pt x="44" y="4"/>
                      </a:lnTo>
                      <a:lnTo>
                        <a:pt x="31" y="4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49" name="Freeform 1048">
                  <a:extLst>
                    <a:ext uri="{FF2B5EF4-FFF2-40B4-BE49-F238E27FC236}">
                      <a16:creationId xmlns:a16="http://schemas.microsoft.com/office/drawing/2014/main" id="{1D44601D-B76B-4B72-B468-DAE0ECC9A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36" cy="3"/>
                </a:xfrm>
                <a:custGeom>
                  <a:avLst/>
                  <a:gdLst>
                    <a:gd name="T0" fmla="*/ 0 w 71"/>
                    <a:gd name="T1" fmla="*/ 6 h 6"/>
                    <a:gd name="T2" fmla="*/ 15 w 71"/>
                    <a:gd name="T3" fmla="*/ 6 h 6"/>
                    <a:gd name="T4" fmla="*/ 31 w 71"/>
                    <a:gd name="T5" fmla="*/ 4 h 6"/>
                    <a:gd name="T6" fmla="*/ 44 w 71"/>
                    <a:gd name="T7" fmla="*/ 4 h 6"/>
                    <a:gd name="T8" fmla="*/ 56 w 71"/>
                    <a:gd name="T9" fmla="*/ 4 h 6"/>
                    <a:gd name="T10" fmla="*/ 63 w 71"/>
                    <a:gd name="T11" fmla="*/ 2 h 6"/>
                    <a:gd name="T12" fmla="*/ 69 w 71"/>
                    <a:gd name="T13" fmla="*/ 2 h 6"/>
                    <a:gd name="T14" fmla="*/ 71 w 71"/>
                    <a:gd name="T15" fmla="*/ 0 h 6"/>
                    <a:gd name="T16" fmla="*/ 65 w 71"/>
                    <a:gd name="T17" fmla="*/ 0 h 6"/>
                    <a:gd name="T18" fmla="*/ 63 w 71"/>
                    <a:gd name="T19" fmla="*/ 2 h 6"/>
                    <a:gd name="T20" fmla="*/ 58 w 71"/>
                    <a:gd name="T21" fmla="*/ 2 h 6"/>
                    <a:gd name="T22" fmla="*/ 50 w 71"/>
                    <a:gd name="T23" fmla="*/ 4 h 6"/>
                    <a:gd name="T24" fmla="*/ 40 w 71"/>
                    <a:gd name="T25" fmla="*/ 4 h 6"/>
                    <a:gd name="T26" fmla="*/ 29 w 71"/>
                    <a:gd name="T27" fmla="*/ 4 h 6"/>
                    <a:gd name="T28" fmla="*/ 15 w 71"/>
                    <a:gd name="T29" fmla="*/ 4 h 6"/>
                    <a:gd name="T30" fmla="*/ 0 w 71"/>
                    <a:gd name="T31" fmla="*/ 4 h 6"/>
                    <a:gd name="T32" fmla="*/ 0 w 71"/>
                    <a:gd name="T3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6">
                      <a:moveTo>
                        <a:pt x="0" y="6"/>
                      </a:moveTo>
                      <a:lnTo>
                        <a:pt x="15" y="6"/>
                      </a:lnTo>
                      <a:lnTo>
                        <a:pt x="31" y="4"/>
                      </a:lnTo>
                      <a:lnTo>
                        <a:pt x="44" y="4"/>
                      </a:lnTo>
                      <a:lnTo>
                        <a:pt x="56" y="4"/>
                      </a:lnTo>
                      <a:lnTo>
                        <a:pt x="63" y="2"/>
                      </a:lnTo>
                      <a:lnTo>
                        <a:pt x="69" y="2"/>
                      </a:lnTo>
                      <a:lnTo>
                        <a:pt x="71" y="0"/>
                      </a:lnTo>
                      <a:lnTo>
                        <a:pt x="65" y="0"/>
                      </a:lnTo>
                      <a:lnTo>
                        <a:pt x="63" y="2"/>
                      </a:lnTo>
                      <a:lnTo>
                        <a:pt x="58" y="2"/>
                      </a:lnTo>
                      <a:lnTo>
                        <a:pt x="50" y="4"/>
                      </a:lnTo>
                      <a:lnTo>
                        <a:pt x="40" y="4"/>
                      </a:lnTo>
                      <a:lnTo>
                        <a:pt x="29" y="4"/>
                      </a:lnTo>
                      <a:lnTo>
                        <a:pt x="15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0" name="Freeform 1049">
                  <a:extLst>
                    <a:ext uri="{FF2B5EF4-FFF2-40B4-BE49-F238E27FC236}">
                      <a16:creationId xmlns:a16="http://schemas.microsoft.com/office/drawing/2014/main" id="{9F18E651-518F-4781-9ACA-FBAEE8D49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33" cy="2"/>
                </a:xfrm>
                <a:custGeom>
                  <a:avLst/>
                  <a:gdLst>
                    <a:gd name="T0" fmla="*/ 0 w 65"/>
                    <a:gd name="T1" fmla="*/ 4 h 4"/>
                    <a:gd name="T2" fmla="*/ 15 w 65"/>
                    <a:gd name="T3" fmla="*/ 4 h 4"/>
                    <a:gd name="T4" fmla="*/ 29 w 65"/>
                    <a:gd name="T5" fmla="*/ 4 h 4"/>
                    <a:gd name="T6" fmla="*/ 40 w 65"/>
                    <a:gd name="T7" fmla="*/ 4 h 4"/>
                    <a:gd name="T8" fmla="*/ 50 w 65"/>
                    <a:gd name="T9" fmla="*/ 4 h 4"/>
                    <a:gd name="T10" fmla="*/ 58 w 65"/>
                    <a:gd name="T11" fmla="*/ 2 h 4"/>
                    <a:gd name="T12" fmla="*/ 63 w 65"/>
                    <a:gd name="T13" fmla="*/ 2 h 4"/>
                    <a:gd name="T14" fmla="*/ 65 w 65"/>
                    <a:gd name="T15" fmla="*/ 0 h 4"/>
                    <a:gd name="T16" fmla="*/ 59 w 65"/>
                    <a:gd name="T17" fmla="*/ 0 h 4"/>
                    <a:gd name="T18" fmla="*/ 58 w 65"/>
                    <a:gd name="T19" fmla="*/ 2 h 4"/>
                    <a:gd name="T20" fmla="*/ 54 w 65"/>
                    <a:gd name="T21" fmla="*/ 2 h 4"/>
                    <a:gd name="T22" fmla="*/ 46 w 65"/>
                    <a:gd name="T23" fmla="*/ 2 h 4"/>
                    <a:gd name="T24" fmla="*/ 36 w 65"/>
                    <a:gd name="T25" fmla="*/ 4 h 4"/>
                    <a:gd name="T26" fmla="*/ 27 w 65"/>
                    <a:gd name="T27" fmla="*/ 4 h 4"/>
                    <a:gd name="T28" fmla="*/ 13 w 65"/>
                    <a:gd name="T29" fmla="*/ 4 h 4"/>
                    <a:gd name="T30" fmla="*/ 0 w 65"/>
                    <a:gd name="T31" fmla="*/ 4 h 4"/>
                    <a:gd name="T32" fmla="*/ 0 w 65"/>
                    <a:gd name="T3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4">
                      <a:moveTo>
                        <a:pt x="0" y="4"/>
                      </a:moveTo>
                      <a:lnTo>
                        <a:pt x="15" y="4"/>
                      </a:lnTo>
                      <a:lnTo>
                        <a:pt x="29" y="4"/>
                      </a:lnTo>
                      <a:lnTo>
                        <a:pt x="40" y="4"/>
                      </a:lnTo>
                      <a:lnTo>
                        <a:pt x="50" y="4"/>
                      </a:lnTo>
                      <a:lnTo>
                        <a:pt x="58" y="2"/>
                      </a:lnTo>
                      <a:lnTo>
                        <a:pt x="63" y="2"/>
                      </a:lnTo>
                      <a:lnTo>
                        <a:pt x="65" y="0"/>
                      </a:lnTo>
                      <a:lnTo>
                        <a:pt x="59" y="0"/>
                      </a:lnTo>
                      <a:lnTo>
                        <a:pt x="58" y="2"/>
                      </a:lnTo>
                      <a:lnTo>
                        <a:pt x="54" y="2"/>
                      </a:lnTo>
                      <a:lnTo>
                        <a:pt x="46" y="2"/>
                      </a:lnTo>
                      <a:lnTo>
                        <a:pt x="36" y="4"/>
                      </a:lnTo>
                      <a:lnTo>
                        <a:pt x="27" y="4"/>
                      </a:lnTo>
                      <a:lnTo>
                        <a:pt x="13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1" name="Freeform 1050">
                  <a:extLst>
                    <a:ext uri="{FF2B5EF4-FFF2-40B4-BE49-F238E27FC236}">
                      <a16:creationId xmlns:a16="http://schemas.microsoft.com/office/drawing/2014/main" id="{DF71E0DA-E94D-4D24-9634-968230575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30" cy="2"/>
                </a:xfrm>
                <a:custGeom>
                  <a:avLst/>
                  <a:gdLst>
                    <a:gd name="T0" fmla="*/ 0 w 59"/>
                    <a:gd name="T1" fmla="*/ 4 h 4"/>
                    <a:gd name="T2" fmla="*/ 13 w 59"/>
                    <a:gd name="T3" fmla="*/ 4 h 4"/>
                    <a:gd name="T4" fmla="*/ 27 w 59"/>
                    <a:gd name="T5" fmla="*/ 4 h 4"/>
                    <a:gd name="T6" fmla="*/ 36 w 59"/>
                    <a:gd name="T7" fmla="*/ 4 h 4"/>
                    <a:gd name="T8" fmla="*/ 46 w 59"/>
                    <a:gd name="T9" fmla="*/ 2 h 4"/>
                    <a:gd name="T10" fmla="*/ 54 w 59"/>
                    <a:gd name="T11" fmla="*/ 2 h 4"/>
                    <a:gd name="T12" fmla="*/ 58 w 59"/>
                    <a:gd name="T13" fmla="*/ 2 h 4"/>
                    <a:gd name="T14" fmla="*/ 59 w 59"/>
                    <a:gd name="T15" fmla="*/ 0 h 4"/>
                    <a:gd name="T16" fmla="*/ 54 w 59"/>
                    <a:gd name="T17" fmla="*/ 0 h 4"/>
                    <a:gd name="T18" fmla="*/ 52 w 59"/>
                    <a:gd name="T19" fmla="*/ 2 h 4"/>
                    <a:gd name="T20" fmla="*/ 46 w 59"/>
                    <a:gd name="T21" fmla="*/ 2 h 4"/>
                    <a:gd name="T22" fmla="*/ 38 w 59"/>
                    <a:gd name="T23" fmla="*/ 4 h 4"/>
                    <a:gd name="T24" fmla="*/ 27 w 59"/>
                    <a:gd name="T25" fmla="*/ 4 h 4"/>
                    <a:gd name="T26" fmla="*/ 13 w 59"/>
                    <a:gd name="T27" fmla="*/ 4 h 4"/>
                    <a:gd name="T28" fmla="*/ 0 w 59"/>
                    <a:gd name="T29" fmla="*/ 4 h 4"/>
                    <a:gd name="T30" fmla="*/ 0 w 59"/>
                    <a:gd name="T3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9" h="4">
                      <a:moveTo>
                        <a:pt x="0" y="4"/>
                      </a:moveTo>
                      <a:lnTo>
                        <a:pt x="13" y="4"/>
                      </a:lnTo>
                      <a:lnTo>
                        <a:pt x="27" y="4"/>
                      </a:lnTo>
                      <a:lnTo>
                        <a:pt x="36" y="4"/>
                      </a:lnTo>
                      <a:lnTo>
                        <a:pt x="46" y="2"/>
                      </a:lnTo>
                      <a:lnTo>
                        <a:pt x="54" y="2"/>
                      </a:lnTo>
                      <a:lnTo>
                        <a:pt x="58" y="2"/>
                      </a:lnTo>
                      <a:lnTo>
                        <a:pt x="59" y="0"/>
                      </a:lnTo>
                      <a:lnTo>
                        <a:pt x="54" y="0"/>
                      </a:lnTo>
                      <a:lnTo>
                        <a:pt x="52" y="2"/>
                      </a:lnTo>
                      <a:lnTo>
                        <a:pt x="46" y="2"/>
                      </a:lnTo>
                      <a:lnTo>
                        <a:pt x="38" y="4"/>
                      </a:lnTo>
                      <a:lnTo>
                        <a:pt x="27" y="4"/>
                      </a:lnTo>
                      <a:lnTo>
                        <a:pt x="13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2" name="Freeform 1051">
                  <a:extLst>
                    <a:ext uri="{FF2B5EF4-FFF2-40B4-BE49-F238E27FC236}">
                      <a16:creationId xmlns:a16="http://schemas.microsoft.com/office/drawing/2014/main" id="{88FB6EA5-43E2-4DE7-B3CC-48D79B5A6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7" cy="2"/>
                </a:xfrm>
                <a:custGeom>
                  <a:avLst/>
                  <a:gdLst>
                    <a:gd name="T0" fmla="*/ 0 w 54"/>
                    <a:gd name="T1" fmla="*/ 4 h 4"/>
                    <a:gd name="T2" fmla="*/ 13 w 54"/>
                    <a:gd name="T3" fmla="*/ 4 h 4"/>
                    <a:gd name="T4" fmla="*/ 27 w 54"/>
                    <a:gd name="T5" fmla="*/ 4 h 4"/>
                    <a:gd name="T6" fmla="*/ 38 w 54"/>
                    <a:gd name="T7" fmla="*/ 4 h 4"/>
                    <a:gd name="T8" fmla="*/ 46 w 54"/>
                    <a:gd name="T9" fmla="*/ 2 h 4"/>
                    <a:gd name="T10" fmla="*/ 52 w 54"/>
                    <a:gd name="T11" fmla="*/ 2 h 4"/>
                    <a:gd name="T12" fmla="*/ 54 w 54"/>
                    <a:gd name="T13" fmla="*/ 0 h 4"/>
                    <a:gd name="T14" fmla="*/ 48 w 54"/>
                    <a:gd name="T15" fmla="*/ 0 h 4"/>
                    <a:gd name="T16" fmla="*/ 46 w 54"/>
                    <a:gd name="T17" fmla="*/ 2 h 4"/>
                    <a:gd name="T18" fmla="*/ 40 w 54"/>
                    <a:gd name="T19" fmla="*/ 2 h 4"/>
                    <a:gd name="T20" fmla="*/ 33 w 54"/>
                    <a:gd name="T21" fmla="*/ 2 h 4"/>
                    <a:gd name="T22" fmla="*/ 23 w 54"/>
                    <a:gd name="T23" fmla="*/ 4 h 4"/>
                    <a:gd name="T24" fmla="*/ 13 w 54"/>
                    <a:gd name="T25" fmla="*/ 4 h 4"/>
                    <a:gd name="T26" fmla="*/ 0 w 54"/>
                    <a:gd name="T27" fmla="*/ 4 h 4"/>
                    <a:gd name="T28" fmla="*/ 0 w 54"/>
                    <a:gd name="T2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" h="4">
                      <a:moveTo>
                        <a:pt x="0" y="4"/>
                      </a:moveTo>
                      <a:lnTo>
                        <a:pt x="13" y="4"/>
                      </a:lnTo>
                      <a:lnTo>
                        <a:pt x="27" y="4"/>
                      </a:lnTo>
                      <a:lnTo>
                        <a:pt x="38" y="4"/>
                      </a:lnTo>
                      <a:lnTo>
                        <a:pt x="46" y="2"/>
                      </a:lnTo>
                      <a:lnTo>
                        <a:pt x="52" y="2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46" y="2"/>
                      </a:lnTo>
                      <a:lnTo>
                        <a:pt x="40" y="2"/>
                      </a:lnTo>
                      <a:lnTo>
                        <a:pt x="33" y="2"/>
                      </a:lnTo>
                      <a:lnTo>
                        <a:pt x="23" y="4"/>
                      </a:lnTo>
                      <a:lnTo>
                        <a:pt x="13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3" name="Freeform 1052">
                  <a:extLst>
                    <a:ext uri="{FF2B5EF4-FFF2-40B4-BE49-F238E27FC236}">
                      <a16:creationId xmlns:a16="http://schemas.microsoft.com/office/drawing/2014/main" id="{C1C46AB5-0D54-48F2-A019-8B4FE021A1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4" cy="2"/>
                </a:xfrm>
                <a:custGeom>
                  <a:avLst/>
                  <a:gdLst>
                    <a:gd name="T0" fmla="*/ 0 w 48"/>
                    <a:gd name="T1" fmla="*/ 4 h 4"/>
                    <a:gd name="T2" fmla="*/ 13 w 48"/>
                    <a:gd name="T3" fmla="*/ 4 h 4"/>
                    <a:gd name="T4" fmla="*/ 23 w 48"/>
                    <a:gd name="T5" fmla="*/ 4 h 4"/>
                    <a:gd name="T6" fmla="*/ 33 w 48"/>
                    <a:gd name="T7" fmla="*/ 2 h 4"/>
                    <a:gd name="T8" fmla="*/ 40 w 48"/>
                    <a:gd name="T9" fmla="*/ 2 h 4"/>
                    <a:gd name="T10" fmla="*/ 46 w 48"/>
                    <a:gd name="T11" fmla="*/ 2 h 4"/>
                    <a:gd name="T12" fmla="*/ 48 w 48"/>
                    <a:gd name="T13" fmla="*/ 0 h 4"/>
                    <a:gd name="T14" fmla="*/ 42 w 48"/>
                    <a:gd name="T15" fmla="*/ 0 h 4"/>
                    <a:gd name="T16" fmla="*/ 40 w 48"/>
                    <a:gd name="T17" fmla="*/ 2 h 4"/>
                    <a:gd name="T18" fmla="*/ 36 w 48"/>
                    <a:gd name="T19" fmla="*/ 2 h 4"/>
                    <a:gd name="T20" fmla="*/ 29 w 48"/>
                    <a:gd name="T21" fmla="*/ 2 h 4"/>
                    <a:gd name="T22" fmla="*/ 21 w 48"/>
                    <a:gd name="T23" fmla="*/ 2 h 4"/>
                    <a:gd name="T24" fmla="*/ 11 w 48"/>
                    <a:gd name="T25" fmla="*/ 4 h 4"/>
                    <a:gd name="T26" fmla="*/ 0 w 48"/>
                    <a:gd name="T27" fmla="*/ 4 h 4"/>
                    <a:gd name="T28" fmla="*/ 0 w 48"/>
                    <a:gd name="T2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8" h="4">
                      <a:moveTo>
                        <a:pt x="0" y="4"/>
                      </a:moveTo>
                      <a:lnTo>
                        <a:pt x="13" y="4"/>
                      </a:lnTo>
                      <a:lnTo>
                        <a:pt x="23" y="4"/>
                      </a:lnTo>
                      <a:lnTo>
                        <a:pt x="33" y="2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48" y="0"/>
                      </a:lnTo>
                      <a:lnTo>
                        <a:pt x="42" y="0"/>
                      </a:lnTo>
                      <a:lnTo>
                        <a:pt x="40" y="2"/>
                      </a:lnTo>
                      <a:lnTo>
                        <a:pt x="36" y="2"/>
                      </a:lnTo>
                      <a:lnTo>
                        <a:pt x="29" y="2"/>
                      </a:lnTo>
                      <a:lnTo>
                        <a:pt x="21" y="2"/>
                      </a:lnTo>
                      <a:lnTo>
                        <a:pt x="11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4" name="Freeform 1053">
                  <a:extLst>
                    <a:ext uri="{FF2B5EF4-FFF2-40B4-BE49-F238E27FC236}">
                      <a16:creationId xmlns:a16="http://schemas.microsoft.com/office/drawing/2014/main" id="{C52EB50E-6CE5-4D56-885D-8B01FC464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21" cy="2"/>
                </a:xfrm>
                <a:custGeom>
                  <a:avLst/>
                  <a:gdLst>
                    <a:gd name="T0" fmla="*/ 0 w 42"/>
                    <a:gd name="T1" fmla="*/ 4 h 4"/>
                    <a:gd name="T2" fmla="*/ 11 w 42"/>
                    <a:gd name="T3" fmla="*/ 4 h 4"/>
                    <a:gd name="T4" fmla="*/ 21 w 42"/>
                    <a:gd name="T5" fmla="*/ 2 h 4"/>
                    <a:gd name="T6" fmla="*/ 29 w 42"/>
                    <a:gd name="T7" fmla="*/ 2 h 4"/>
                    <a:gd name="T8" fmla="*/ 36 w 42"/>
                    <a:gd name="T9" fmla="*/ 2 h 4"/>
                    <a:gd name="T10" fmla="*/ 40 w 42"/>
                    <a:gd name="T11" fmla="*/ 2 h 4"/>
                    <a:gd name="T12" fmla="*/ 42 w 42"/>
                    <a:gd name="T13" fmla="*/ 0 h 4"/>
                    <a:gd name="T14" fmla="*/ 36 w 42"/>
                    <a:gd name="T15" fmla="*/ 0 h 4"/>
                    <a:gd name="T16" fmla="*/ 34 w 42"/>
                    <a:gd name="T17" fmla="*/ 2 h 4"/>
                    <a:gd name="T18" fmla="*/ 29 w 42"/>
                    <a:gd name="T19" fmla="*/ 2 h 4"/>
                    <a:gd name="T20" fmla="*/ 21 w 42"/>
                    <a:gd name="T21" fmla="*/ 2 h 4"/>
                    <a:gd name="T22" fmla="*/ 11 w 42"/>
                    <a:gd name="T23" fmla="*/ 2 h 4"/>
                    <a:gd name="T24" fmla="*/ 0 w 42"/>
                    <a:gd name="T25" fmla="*/ 2 h 4"/>
                    <a:gd name="T26" fmla="*/ 0 w 42"/>
                    <a:gd name="T2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lnTo>
                        <a:pt x="11" y="4"/>
                      </a:lnTo>
                      <a:lnTo>
                        <a:pt x="21" y="2"/>
                      </a:lnTo>
                      <a:lnTo>
                        <a:pt x="29" y="2"/>
                      </a:lnTo>
                      <a:lnTo>
                        <a:pt x="36" y="2"/>
                      </a:lnTo>
                      <a:lnTo>
                        <a:pt x="40" y="2"/>
                      </a:lnTo>
                      <a:lnTo>
                        <a:pt x="42" y="0"/>
                      </a:lnTo>
                      <a:lnTo>
                        <a:pt x="36" y="0"/>
                      </a:lnTo>
                      <a:lnTo>
                        <a:pt x="34" y="2"/>
                      </a:lnTo>
                      <a:lnTo>
                        <a:pt x="29" y="2"/>
                      </a:lnTo>
                      <a:lnTo>
                        <a:pt x="21" y="2"/>
                      </a:lnTo>
                      <a:lnTo>
                        <a:pt x="11" y="2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5" name="Freeform 1054">
                  <a:extLst>
                    <a:ext uri="{FF2B5EF4-FFF2-40B4-BE49-F238E27FC236}">
                      <a16:creationId xmlns:a16="http://schemas.microsoft.com/office/drawing/2014/main" id="{7201175D-7400-47A1-B9A6-692CBAC99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8" cy="1"/>
                </a:xfrm>
                <a:custGeom>
                  <a:avLst/>
                  <a:gdLst>
                    <a:gd name="T0" fmla="*/ 0 w 36"/>
                    <a:gd name="T1" fmla="*/ 2 h 2"/>
                    <a:gd name="T2" fmla="*/ 11 w 36"/>
                    <a:gd name="T3" fmla="*/ 2 h 2"/>
                    <a:gd name="T4" fmla="*/ 21 w 36"/>
                    <a:gd name="T5" fmla="*/ 2 h 2"/>
                    <a:gd name="T6" fmla="*/ 29 w 36"/>
                    <a:gd name="T7" fmla="*/ 2 h 2"/>
                    <a:gd name="T8" fmla="*/ 34 w 36"/>
                    <a:gd name="T9" fmla="*/ 2 h 2"/>
                    <a:gd name="T10" fmla="*/ 36 w 36"/>
                    <a:gd name="T11" fmla="*/ 0 h 2"/>
                    <a:gd name="T12" fmla="*/ 29 w 36"/>
                    <a:gd name="T13" fmla="*/ 0 h 2"/>
                    <a:gd name="T14" fmla="*/ 29 w 36"/>
                    <a:gd name="T15" fmla="*/ 2 h 2"/>
                    <a:gd name="T16" fmla="*/ 25 w 36"/>
                    <a:gd name="T17" fmla="*/ 2 h 2"/>
                    <a:gd name="T18" fmla="*/ 17 w 36"/>
                    <a:gd name="T19" fmla="*/ 2 h 2"/>
                    <a:gd name="T20" fmla="*/ 9 w 36"/>
                    <a:gd name="T21" fmla="*/ 2 h 2"/>
                    <a:gd name="T22" fmla="*/ 0 w 36"/>
                    <a:gd name="T23" fmla="*/ 2 h 2"/>
                    <a:gd name="T24" fmla="*/ 0 w 36"/>
                    <a:gd name="T2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">
                      <a:moveTo>
                        <a:pt x="0" y="2"/>
                      </a:moveTo>
                      <a:lnTo>
                        <a:pt x="11" y="2"/>
                      </a:lnTo>
                      <a:lnTo>
                        <a:pt x="21" y="2"/>
                      </a:lnTo>
                      <a:lnTo>
                        <a:pt x="29" y="2"/>
                      </a:lnTo>
                      <a:lnTo>
                        <a:pt x="34" y="2"/>
                      </a:lnTo>
                      <a:lnTo>
                        <a:pt x="36" y="0"/>
                      </a:lnTo>
                      <a:lnTo>
                        <a:pt x="29" y="0"/>
                      </a:lnTo>
                      <a:lnTo>
                        <a:pt x="29" y="2"/>
                      </a:lnTo>
                      <a:lnTo>
                        <a:pt x="25" y="2"/>
                      </a:lnTo>
                      <a:lnTo>
                        <a:pt x="17" y="2"/>
                      </a:lnTo>
                      <a:lnTo>
                        <a:pt x="9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6" name="Freeform 1055">
                  <a:extLst>
                    <a:ext uri="{FF2B5EF4-FFF2-40B4-BE49-F238E27FC236}">
                      <a16:creationId xmlns:a16="http://schemas.microsoft.com/office/drawing/2014/main" id="{76D4EFAD-38F8-4E99-A4AE-1171E1332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4" cy="1"/>
                </a:xfrm>
                <a:custGeom>
                  <a:avLst/>
                  <a:gdLst>
                    <a:gd name="T0" fmla="*/ 0 w 29"/>
                    <a:gd name="T1" fmla="*/ 2 h 2"/>
                    <a:gd name="T2" fmla="*/ 9 w 29"/>
                    <a:gd name="T3" fmla="*/ 2 h 2"/>
                    <a:gd name="T4" fmla="*/ 17 w 29"/>
                    <a:gd name="T5" fmla="*/ 2 h 2"/>
                    <a:gd name="T6" fmla="*/ 25 w 29"/>
                    <a:gd name="T7" fmla="*/ 2 h 2"/>
                    <a:gd name="T8" fmla="*/ 29 w 29"/>
                    <a:gd name="T9" fmla="*/ 2 h 2"/>
                    <a:gd name="T10" fmla="*/ 29 w 29"/>
                    <a:gd name="T11" fmla="*/ 0 h 2"/>
                    <a:gd name="T12" fmla="*/ 23 w 29"/>
                    <a:gd name="T13" fmla="*/ 0 h 2"/>
                    <a:gd name="T14" fmla="*/ 23 w 29"/>
                    <a:gd name="T15" fmla="*/ 2 h 2"/>
                    <a:gd name="T16" fmla="*/ 17 w 29"/>
                    <a:gd name="T17" fmla="*/ 2 h 2"/>
                    <a:gd name="T18" fmla="*/ 9 w 29"/>
                    <a:gd name="T19" fmla="*/ 2 h 2"/>
                    <a:gd name="T20" fmla="*/ 0 w 29"/>
                    <a:gd name="T21" fmla="*/ 2 h 2"/>
                    <a:gd name="T22" fmla="*/ 0 w 29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9" h="2">
                      <a:moveTo>
                        <a:pt x="0" y="2"/>
                      </a:moveTo>
                      <a:lnTo>
                        <a:pt x="9" y="2"/>
                      </a:lnTo>
                      <a:lnTo>
                        <a:pt x="17" y="2"/>
                      </a:lnTo>
                      <a:lnTo>
                        <a:pt x="25" y="2"/>
                      </a:lnTo>
                      <a:lnTo>
                        <a:pt x="29" y="2"/>
                      </a:lnTo>
                      <a:lnTo>
                        <a:pt x="29" y="0"/>
                      </a:lnTo>
                      <a:lnTo>
                        <a:pt x="23" y="0"/>
                      </a:lnTo>
                      <a:lnTo>
                        <a:pt x="23" y="2"/>
                      </a:lnTo>
                      <a:lnTo>
                        <a:pt x="17" y="2"/>
                      </a:lnTo>
                      <a:lnTo>
                        <a:pt x="9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7" name="Freeform 1056">
                  <a:extLst>
                    <a:ext uri="{FF2B5EF4-FFF2-40B4-BE49-F238E27FC236}">
                      <a16:creationId xmlns:a16="http://schemas.microsoft.com/office/drawing/2014/main" id="{3F8DE402-3D85-4282-A948-6FA8DBAFF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11" cy="1"/>
                </a:xfrm>
                <a:custGeom>
                  <a:avLst/>
                  <a:gdLst>
                    <a:gd name="T0" fmla="*/ 0 w 23"/>
                    <a:gd name="T1" fmla="*/ 2 h 2"/>
                    <a:gd name="T2" fmla="*/ 9 w 23"/>
                    <a:gd name="T3" fmla="*/ 2 h 2"/>
                    <a:gd name="T4" fmla="*/ 17 w 23"/>
                    <a:gd name="T5" fmla="*/ 2 h 2"/>
                    <a:gd name="T6" fmla="*/ 23 w 23"/>
                    <a:gd name="T7" fmla="*/ 2 h 2"/>
                    <a:gd name="T8" fmla="*/ 23 w 23"/>
                    <a:gd name="T9" fmla="*/ 0 h 2"/>
                    <a:gd name="T10" fmla="*/ 17 w 23"/>
                    <a:gd name="T11" fmla="*/ 0 h 2"/>
                    <a:gd name="T12" fmla="*/ 17 w 23"/>
                    <a:gd name="T13" fmla="*/ 0 h 2"/>
                    <a:gd name="T14" fmla="*/ 13 w 23"/>
                    <a:gd name="T15" fmla="*/ 2 h 2"/>
                    <a:gd name="T16" fmla="*/ 8 w 23"/>
                    <a:gd name="T17" fmla="*/ 2 h 2"/>
                    <a:gd name="T18" fmla="*/ 0 w 23"/>
                    <a:gd name="T19" fmla="*/ 2 h 2"/>
                    <a:gd name="T20" fmla="*/ 0 w 23"/>
                    <a:gd name="T2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2">
                      <a:moveTo>
                        <a:pt x="0" y="2"/>
                      </a:moveTo>
                      <a:lnTo>
                        <a:pt x="9" y="2"/>
                      </a:lnTo>
                      <a:lnTo>
                        <a:pt x="17" y="2"/>
                      </a:lnTo>
                      <a:lnTo>
                        <a:pt x="23" y="2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2"/>
                      </a:lnTo>
                      <a:lnTo>
                        <a:pt x="8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8" name="Freeform 1057">
                  <a:extLst>
                    <a:ext uri="{FF2B5EF4-FFF2-40B4-BE49-F238E27FC236}">
                      <a16:creationId xmlns:a16="http://schemas.microsoft.com/office/drawing/2014/main" id="{B4D3180D-1A2F-4DB1-8610-F2A122561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9" cy="1"/>
                </a:xfrm>
                <a:custGeom>
                  <a:avLst/>
                  <a:gdLst>
                    <a:gd name="T0" fmla="*/ 0 w 17"/>
                    <a:gd name="T1" fmla="*/ 2 h 2"/>
                    <a:gd name="T2" fmla="*/ 8 w 17"/>
                    <a:gd name="T3" fmla="*/ 2 h 2"/>
                    <a:gd name="T4" fmla="*/ 13 w 17"/>
                    <a:gd name="T5" fmla="*/ 2 h 2"/>
                    <a:gd name="T6" fmla="*/ 17 w 17"/>
                    <a:gd name="T7" fmla="*/ 0 h 2"/>
                    <a:gd name="T8" fmla="*/ 17 w 17"/>
                    <a:gd name="T9" fmla="*/ 0 h 2"/>
                    <a:gd name="T10" fmla="*/ 11 w 17"/>
                    <a:gd name="T11" fmla="*/ 0 h 2"/>
                    <a:gd name="T12" fmla="*/ 11 w 17"/>
                    <a:gd name="T13" fmla="*/ 0 h 2"/>
                    <a:gd name="T14" fmla="*/ 6 w 17"/>
                    <a:gd name="T15" fmla="*/ 2 h 2"/>
                    <a:gd name="T16" fmla="*/ 0 w 17"/>
                    <a:gd name="T17" fmla="*/ 2 h 2"/>
                    <a:gd name="T18" fmla="*/ 0 w 17"/>
                    <a:gd name="T1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">
                      <a:moveTo>
                        <a:pt x="0" y="2"/>
                      </a:moveTo>
                      <a:lnTo>
                        <a:pt x="8" y="2"/>
                      </a:lnTo>
                      <a:lnTo>
                        <a:pt x="13" y="2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6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9" name="Freeform 1058">
                  <a:extLst>
                    <a:ext uri="{FF2B5EF4-FFF2-40B4-BE49-F238E27FC236}">
                      <a16:creationId xmlns:a16="http://schemas.microsoft.com/office/drawing/2014/main" id="{4F812706-31DD-4473-BAC2-4C7ED59C5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6" cy="1"/>
                </a:xfrm>
                <a:custGeom>
                  <a:avLst/>
                  <a:gdLst>
                    <a:gd name="T0" fmla="*/ 0 w 11"/>
                    <a:gd name="T1" fmla="*/ 2 h 2"/>
                    <a:gd name="T2" fmla="*/ 6 w 11"/>
                    <a:gd name="T3" fmla="*/ 2 h 2"/>
                    <a:gd name="T4" fmla="*/ 11 w 11"/>
                    <a:gd name="T5" fmla="*/ 0 h 2"/>
                    <a:gd name="T6" fmla="*/ 11 w 11"/>
                    <a:gd name="T7" fmla="*/ 0 h 2"/>
                    <a:gd name="T8" fmla="*/ 6 w 11"/>
                    <a:gd name="T9" fmla="*/ 0 h 2"/>
                    <a:gd name="T10" fmla="*/ 6 w 11"/>
                    <a:gd name="T11" fmla="*/ 0 h 2"/>
                    <a:gd name="T12" fmla="*/ 0 w 11"/>
                    <a:gd name="T13" fmla="*/ 0 h 2"/>
                    <a:gd name="T14" fmla="*/ 0 w 11"/>
                    <a:gd name="T1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6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0" name="Freeform 1059">
                  <a:extLst>
                    <a:ext uri="{FF2B5EF4-FFF2-40B4-BE49-F238E27FC236}">
                      <a16:creationId xmlns:a16="http://schemas.microsoft.com/office/drawing/2014/main" id="{6E5E0A73-42EB-40AB-871A-C89E2576A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94" y="312"/>
                  <a:ext cx="3" cy="1"/>
                </a:xfrm>
                <a:custGeom>
                  <a:avLst/>
                  <a:gdLst>
                    <a:gd name="T0" fmla="*/ 0 w 6"/>
                    <a:gd name="T1" fmla="*/ 6 w 6"/>
                    <a:gd name="T2" fmla="*/ 6 w 6"/>
                    <a:gd name="T3" fmla="*/ 0 w 6"/>
                    <a:gd name="T4" fmla="*/ 0 w 6"/>
                    <a:gd name="T5" fmla="*/ 0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1" name="Freeform 1060">
                  <a:extLst>
                    <a:ext uri="{FF2B5EF4-FFF2-40B4-BE49-F238E27FC236}">
                      <a16:creationId xmlns:a16="http://schemas.microsoft.com/office/drawing/2014/main" id="{23C9D240-0BEC-47EE-9EB4-06A4F0EEFD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40" cy="64"/>
                </a:xfrm>
                <a:custGeom>
                  <a:avLst/>
                  <a:gdLst>
                    <a:gd name="T0" fmla="*/ 0 w 680"/>
                    <a:gd name="T1" fmla="*/ 0 h 127"/>
                    <a:gd name="T2" fmla="*/ 680 w 680"/>
                    <a:gd name="T3" fmla="*/ 0 h 127"/>
                    <a:gd name="T4" fmla="*/ 680 w 680"/>
                    <a:gd name="T5" fmla="*/ 127 h 127"/>
                    <a:gd name="T6" fmla="*/ 0 w 680"/>
                    <a:gd name="T7" fmla="*/ 127 h 127"/>
                    <a:gd name="T8" fmla="*/ 0 w 680"/>
                    <a:gd name="T9" fmla="*/ 0 h 127"/>
                    <a:gd name="T10" fmla="*/ 0 w 680"/>
                    <a:gd name="T11" fmla="*/ 0 h 127"/>
                    <a:gd name="T12" fmla="*/ 663 w 680"/>
                    <a:gd name="T13" fmla="*/ 0 h 127"/>
                    <a:gd name="T14" fmla="*/ 663 w 680"/>
                    <a:gd name="T15" fmla="*/ 127 h 127"/>
                    <a:gd name="T16" fmla="*/ 0 w 680"/>
                    <a:gd name="T17" fmla="*/ 127 h 127"/>
                    <a:gd name="T18" fmla="*/ 0 w 680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0" h="127">
                      <a:moveTo>
                        <a:pt x="0" y="0"/>
                      </a:moveTo>
                      <a:lnTo>
                        <a:pt x="680" y="0"/>
                      </a:lnTo>
                      <a:lnTo>
                        <a:pt x="68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663" y="0"/>
                      </a:lnTo>
                      <a:lnTo>
                        <a:pt x="66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2" name="Freeform 1061">
                  <a:extLst>
                    <a:ext uri="{FF2B5EF4-FFF2-40B4-BE49-F238E27FC236}">
                      <a16:creationId xmlns:a16="http://schemas.microsoft.com/office/drawing/2014/main" id="{049E1676-5192-4C4A-8E10-F0057F66E6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32" cy="64"/>
                </a:xfrm>
                <a:custGeom>
                  <a:avLst/>
                  <a:gdLst>
                    <a:gd name="T0" fmla="*/ 0 w 663"/>
                    <a:gd name="T1" fmla="*/ 0 h 127"/>
                    <a:gd name="T2" fmla="*/ 663 w 663"/>
                    <a:gd name="T3" fmla="*/ 0 h 127"/>
                    <a:gd name="T4" fmla="*/ 663 w 663"/>
                    <a:gd name="T5" fmla="*/ 127 h 127"/>
                    <a:gd name="T6" fmla="*/ 0 w 663"/>
                    <a:gd name="T7" fmla="*/ 127 h 127"/>
                    <a:gd name="T8" fmla="*/ 0 w 663"/>
                    <a:gd name="T9" fmla="*/ 0 h 127"/>
                    <a:gd name="T10" fmla="*/ 0 w 663"/>
                    <a:gd name="T11" fmla="*/ 0 h 127"/>
                    <a:gd name="T12" fmla="*/ 646 w 663"/>
                    <a:gd name="T13" fmla="*/ 0 h 127"/>
                    <a:gd name="T14" fmla="*/ 646 w 663"/>
                    <a:gd name="T15" fmla="*/ 127 h 127"/>
                    <a:gd name="T16" fmla="*/ 0 w 663"/>
                    <a:gd name="T17" fmla="*/ 127 h 127"/>
                    <a:gd name="T18" fmla="*/ 0 w 663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3" h="127">
                      <a:moveTo>
                        <a:pt x="0" y="0"/>
                      </a:moveTo>
                      <a:lnTo>
                        <a:pt x="663" y="0"/>
                      </a:lnTo>
                      <a:lnTo>
                        <a:pt x="66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646" y="0"/>
                      </a:lnTo>
                      <a:lnTo>
                        <a:pt x="64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3" name="Freeform 1062">
                  <a:extLst>
                    <a:ext uri="{FF2B5EF4-FFF2-40B4-BE49-F238E27FC236}">
                      <a16:creationId xmlns:a16="http://schemas.microsoft.com/office/drawing/2014/main" id="{AB8303FC-1B69-4F19-A110-62CDD0530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23" cy="64"/>
                </a:xfrm>
                <a:custGeom>
                  <a:avLst/>
                  <a:gdLst>
                    <a:gd name="T0" fmla="*/ 0 w 646"/>
                    <a:gd name="T1" fmla="*/ 0 h 127"/>
                    <a:gd name="T2" fmla="*/ 646 w 646"/>
                    <a:gd name="T3" fmla="*/ 0 h 127"/>
                    <a:gd name="T4" fmla="*/ 646 w 646"/>
                    <a:gd name="T5" fmla="*/ 127 h 127"/>
                    <a:gd name="T6" fmla="*/ 0 w 646"/>
                    <a:gd name="T7" fmla="*/ 127 h 127"/>
                    <a:gd name="T8" fmla="*/ 0 w 646"/>
                    <a:gd name="T9" fmla="*/ 0 h 127"/>
                    <a:gd name="T10" fmla="*/ 0 w 646"/>
                    <a:gd name="T11" fmla="*/ 0 h 127"/>
                    <a:gd name="T12" fmla="*/ 627 w 646"/>
                    <a:gd name="T13" fmla="*/ 0 h 127"/>
                    <a:gd name="T14" fmla="*/ 627 w 646"/>
                    <a:gd name="T15" fmla="*/ 127 h 127"/>
                    <a:gd name="T16" fmla="*/ 0 w 646"/>
                    <a:gd name="T17" fmla="*/ 127 h 127"/>
                    <a:gd name="T18" fmla="*/ 0 w 646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46" h="127">
                      <a:moveTo>
                        <a:pt x="0" y="0"/>
                      </a:moveTo>
                      <a:lnTo>
                        <a:pt x="646" y="0"/>
                      </a:lnTo>
                      <a:lnTo>
                        <a:pt x="64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627" y="0"/>
                      </a:lnTo>
                      <a:lnTo>
                        <a:pt x="62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4E4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4" name="Freeform 1063">
                  <a:extLst>
                    <a:ext uri="{FF2B5EF4-FFF2-40B4-BE49-F238E27FC236}">
                      <a16:creationId xmlns:a16="http://schemas.microsoft.com/office/drawing/2014/main" id="{E568F1B9-2BAF-4A57-9068-06A9FAC2CC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13" cy="64"/>
                </a:xfrm>
                <a:custGeom>
                  <a:avLst/>
                  <a:gdLst>
                    <a:gd name="T0" fmla="*/ 0 w 627"/>
                    <a:gd name="T1" fmla="*/ 0 h 127"/>
                    <a:gd name="T2" fmla="*/ 627 w 627"/>
                    <a:gd name="T3" fmla="*/ 0 h 127"/>
                    <a:gd name="T4" fmla="*/ 627 w 627"/>
                    <a:gd name="T5" fmla="*/ 127 h 127"/>
                    <a:gd name="T6" fmla="*/ 0 w 627"/>
                    <a:gd name="T7" fmla="*/ 127 h 127"/>
                    <a:gd name="T8" fmla="*/ 0 w 627"/>
                    <a:gd name="T9" fmla="*/ 0 h 127"/>
                    <a:gd name="T10" fmla="*/ 0 w 627"/>
                    <a:gd name="T11" fmla="*/ 0 h 127"/>
                    <a:gd name="T12" fmla="*/ 609 w 627"/>
                    <a:gd name="T13" fmla="*/ 0 h 127"/>
                    <a:gd name="T14" fmla="*/ 609 w 627"/>
                    <a:gd name="T15" fmla="*/ 127 h 127"/>
                    <a:gd name="T16" fmla="*/ 0 w 627"/>
                    <a:gd name="T17" fmla="*/ 127 h 127"/>
                    <a:gd name="T18" fmla="*/ 0 w 627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7" h="127">
                      <a:moveTo>
                        <a:pt x="0" y="0"/>
                      </a:moveTo>
                      <a:lnTo>
                        <a:pt x="627" y="0"/>
                      </a:lnTo>
                      <a:lnTo>
                        <a:pt x="62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609" y="0"/>
                      </a:lnTo>
                      <a:lnTo>
                        <a:pt x="60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3E3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5" name="Freeform 1064">
                  <a:extLst>
                    <a:ext uri="{FF2B5EF4-FFF2-40B4-BE49-F238E27FC236}">
                      <a16:creationId xmlns:a16="http://schemas.microsoft.com/office/drawing/2014/main" id="{FAB7D795-AE47-4689-A80B-7D59CEC00A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05" cy="64"/>
                </a:xfrm>
                <a:custGeom>
                  <a:avLst/>
                  <a:gdLst>
                    <a:gd name="T0" fmla="*/ 0 w 609"/>
                    <a:gd name="T1" fmla="*/ 0 h 127"/>
                    <a:gd name="T2" fmla="*/ 609 w 609"/>
                    <a:gd name="T3" fmla="*/ 0 h 127"/>
                    <a:gd name="T4" fmla="*/ 609 w 609"/>
                    <a:gd name="T5" fmla="*/ 127 h 127"/>
                    <a:gd name="T6" fmla="*/ 0 w 609"/>
                    <a:gd name="T7" fmla="*/ 127 h 127"/>
                    <a:gd name="T8" fmla="*/ 0 w 609"/>
                    <a:gd name="T9" fmla="*/ 0 h 127"/>
                    <a:gd name="T10" fmla="*/ 0 w 609"/>
                    <a:gd name="T11" fmla="*/ 0 h 127"/>
                    <a:gd name="T12" fmla="*/ 592 w 609"/>
                    <a:gd name="T13" fmla="*/ 0 h 127"/>
                    <a:gd name="T14" fmla="*/ 592 w 609"/>
                    <a:gd name="T15" fmla="*/ 127 h 127"/>
                    <a:gd name="T16" fmla="*/ 0 w 609"/>
                    <a:gd name="T17" fmla="*/ 127 h 127"/>
                    <a:gd name="T18" fmla="*/ 0 w 609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9" h="127">
                      <a:moveTo>
                        <a:pt x="0" y="0"/>
                      </a:moveTo>
                      <a:lnTo>
                        <a:pt x="609" y="0"/>
                      </a:lnTo>
                      <a:lnTo>
                        <a:pt x="60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92" y="0"/>
                      </a:lnTo>
                      <a:lnTo>
                        <a:pt x="59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E2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6" name="Freeform 1065">
                  <a:extLst>
                    <a:ext uri="{FF2B5EF4-FFF2-40B4-BE49-F238E27FC236}">
                      <a16:creationId xmlns:a16="http://schemas.microsoft.com/office/drawing/2014/main" id="{FCDF0694-063A-49FF-BB7C-C25A839469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96" cy="64"/>
                </a:xfrm>
                <a:custGeom>
                  <a:avLst/>
                  <a:gdLst>
                    <a:gd name="T0" fmla="*/ 0 w 592"/>
                    <a:gd name="T1" fmla="*/ 0 h 127"/>
                    <a:gd name="T2" fmla="*/ 592 w 592"/>
                    <a:gd name="T3" fmla="*/ 0 h 127"/>
                    <a:gd name="T4" fmla="*/ 592 w 592"/>
                    <a:gd name="T5" fmla="*/ 127 h 127"/>
                    <a:gd name="T6" fmla="*/ 0 w 592"/>
                    <a:gd name="T7" fmla="*/ 127 h 127"/>
                    <a:gd name="T8" fmla="*/ 0 w 592"/>
                    <a:gd name="T9" fmla="*/ 0 h 127"/>
                    <a:gd name="T10" fmla="*/ 0 w 592"/>
                    <a:gd name="T11" fmla="*/ 0 h 127"/>
                    <a:gd name="T12" fmla="*/ 573 w 592"/>
                    <a:gd name="T13" fmla="*/ 0 h 127"/>
                    <a:gd name="T14" fmla="*/ 573 w 592"/>
                    <a:gd name="T15" fmla="*/ 127 h 127"/>
                    <a:gd name="T16" fmla="*/ 0 w 592"/>
                    <a:gd name="T17" fmla="*/ 127 h 127"/>
                    <a:gd name="T18" fmla="*/ 0 w 592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2" h="127">
                      <a:moveTo>
                        <a:pt x="0" y="0"/>
                      </a:moveTo>
                      <a:lnTo>
                        <a:pt x="592" y="0"/>
                      </a:lnTo>
                      <a:lnTo>
                        <a:pt x="59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73" y="0"/>
                      </a:lnTo>
                      <a:lnTo>
                        <a:pt x="57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3384C71D-C080-48FD-86E7-EC0EF2BD36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86" cy="64"/>
                </a:xfrm>
                <a:custGeom>
                  <a:avLst/>
                  <a:gdLst>
                    <a:gd name="T0" fmla="*/ 0 w 573"/>
                    <a:gd name="T1" fmla="*/ 0 h 127"/>
                    <a:gd name="T2" fmla="*/ 573 w 573"/>
                    <a:gd name="T3" fmla="*/ 0 h 127"/>
                    <a:gd name="T4" fmla="*/ 573 w 573"/>
                    <a:gd name="T5" fmla="*/ 127 h 127"/>
                    <a:gd name="T6" fmla="*/ 0 w 573"/>
                    <a:gd name="T7" fmla="*/ 127 h 127"/>
                    <a:gd name="T8" fmla="*/ 0 w 573"/>
                    <a:gd name="T9" fmla="*/ 0 h 127"/>
                    <a:gd name="T10" fmla="*/ 0 w 573"/>
                    <a:gd name="T11" fmla="*/ 0 h 127"/>
                    <a:gd name="T12" fmla="*/ 555 w 573"/>
                    <a:gd name="T13" fmla="*/ 0 h 127"/>
                    <a:gd name="T14" fmla="*/ 555 w 573"/>
                    <a:gd name="T15" fmla="*/ 127 h 127"/>
                    <a:gd name="T16" fmla="*/ 0 w 573"/>
                    <a:gd name="T17" fmla="*/ 127 h 127"/>
                    <a:gd name="T18" fmla="*/ 0 w 573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73" h="127">
                      <a:moveTo>
                        <a:pt x="0" y="0"/>
                      </a:moveTo>
                      <a:lnTo>
                        <a:pt x="573" y="0"/>
                      </a:lnTo>
                      <a:lnTo>
                        <a:pt x="57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55" y="0"/>
                      </a:lnTo>
                      <a:lnTo>
                        <a:pt x="55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5262DFE4-BFF7-419B-BCE4-1E93F1EE78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78" cy="64"/>
                </a:xfrm>
                <a:custGeom>
                  <a:avLst/>
                  <a:gdLst>
                    <a:gd name="T0" fmla="*/ 0 w 555"/>
                    <a:gd name="T1" fmla="*/ 0 h 127"/>
                    <a:gd name="T2" fmla="*/ 555 w 555"/>
                    <a:gd name="T3" fmla="*/ 0 h 127"/>
                    <a:gd name="T4" fmla="*/ 555 w 555"/>
                    <a:gd name="T5" fmla="*/ 127 h 127"/>
                    <a:gd name="T6" fmla="*/ 0 w 555"/>
                    <a:gd name="T7" fmla="*/ 127 h 127"/>
                    <a:gd name="T8" fmla="*/ 0 w 555"/>
                    <a:gd name="T9" fmla="*/ 0 h 127"/>
                    <a:gd name="T10" fmla="*/ 0 w 555"/>
                    <a:gd name="T11" fmla="*/ 0 h 127"/>
                    <a:gd name="T12" fmla="*/ 538 w 555"/>
                    <a:gd name="T13" fmla="*/ 0 h 127"/>
                    <a:gd name="T14" fmla="*/ 538 w 555"/>
                    <a:gd name="T15" fmla="*/ 127 h 127"/>
                    <a:gd name="T16" fmla="*/ 0 w 555"/>
                    <a:gd name="T17" fmla="*/ 127 h 127"/>
                    <a:gd name="T18" fmla="*/ 0 w 555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55" h="127">
                      <a:moveTo>
                        <a:pt x="0" y="0"/>
                      </a:moveTo>
                      <a:lnTo>
                        <a:pt x="555" y="0"/>
                      </a:lnTo>
                      <a:lnTo>
                        <a:pt x="55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38" y="0"/>
                      </a:lnTo>
                      <a:lnTo>
                        <a:pt x="53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C7819839-911B-4DC9-AF2D-DB0AC7CE55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69" cy="64"/>
                </a:xfrm>
                <a:custGeom>
                  <a:avLst/>
                  <a:gdLst>
                    <a:gd name="T0" fmla="*/ 0 w 538"/>
                    <a:gd name="T1" fmla="*/ 0 h 127"/>
                    <a:gd name="T2" fmla="*/ 538 w 538"/>
                    <a:gd name="T3" fmla="*/ 0 h 127"/>
                    <a:gd name="T4" fmla="*/ 538 w 538"/>
                    <a:gd name="T5" fmla="*/ 127 h 127"/>
                    <a:gd name="T6" fmla="*/ 0 w 538"/>
                    <a:gd name="T7" fmla="*/ 127 h 127"/>
                    <a:gd name="T8" fmla="*/ 0 w 538"/>
                    <a:gd name="T9" fmla="*/ 0 h 127"/>
                    <a:gd name="T10" fmla="*/ 0 w 538"/>
                    <a:gd name="T11" fmla="*/ 0 h 127"/>
                    <a:gd name="T12" fmla="*/ 519 w 538"/>
                    <a:gd name="T13" fmla="*/ 0 h 127"/>
                    <a:gd name="T14" fmla="*/ 519 w 538"/>
                    <a:gd name="T15" fmla="*/ 127 h 127"/>
                    <a:gd name="T16" fmla="*/ 0 w 538"/>
                    <a:gd name="T17" fmla="*/ 127 h 127"/>
                    <a:gd name="T18" fmla="*/ 0 w 538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8" h="127">
                      <a:moveTo>
                        <a:pt x="0" y="0"/>
                      </a:moveTo>
                      <a:lnTo>
                        <a:pt x="538" y="0"/>
                      </a:lnTo>
                      <a:lnTo>
                        <a:pt x="53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19" y="0"/>
                      </a:lnTo>
                      <a:lnTo>
                        <a:pt x="51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DE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D2ED87FC-C517-424E-9778-649A177D40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59" cy="64"/>
                </a:xfrm>
                <a:custGeom>
                  <a:avLst/>
                  <a:gdLst>
                    <a:gd name="T0" fmla="*/ 0 w 519"/>
                    <a:gd name="T1" fmla="*/ 0 h 127"/>
                    <a:gd name="T2" fmla="*/ 519 w 519"/>
                    <a:gd name="T3" fmla="*/ 0 h 127"/>
                    <a:gd name="T4" fmla="*/ 519 w 519"/>
                    <a:gd name="T5" fmla="*/ 127 h 127"/>
                    <a:gd name="T6" fmla="*/ 0 w 519"/>
                    <a:gd name="T7" fmla="*/ 127 h 127"/>
                    <a:gd name="T8" fmla="*/ 0 w 519"/>
                    <a:gd name="T9" fmla="*/ 0 h 127"/>
                    <a:gd name="T10" fmla="*/ 0 w 519"/>
                    <a:gd name="T11" fmla="*/ 0 h 127"/>
                    <a:gd name="T12" fmla="*/ 502 w 519"/>
                    <a:gd name="T13" fmla="*/ 0 h 127"/>
                    <a:gd name="T14" fmla="*/ 502 w 519"/>
                    <a:gd name="T15" fmla="*/ 127 h 127"/>
                    <a:gd name="T16" fmla="*/ 0 w 519"/>
                    <a:gd name="T17" fmla="*/ 127 h 127"/>
                    <a:gd name="T18" fmla="*/ 0 w 519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19" h="127">
                      <a:moveTo>
                        <a:pt x="0" y="0"/>
                      </a:moveTo>
                      <a:lnTo>
                        <a:pt x="519" y="0"/>
                      </a:lnTo>
                      <a:lnTo>
                        <a:pt x="51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02" y="0"/>
                      </a:lnTo>
                      <a:lnTo>
                        <a:pt x="50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1" name="Freeform 1070">
                  <a:extLst>
                    <a:ext uri="{FF2B5EF4-FFF2-40B4-BE49-F238E27FC236}">
                      <a16:creationId xmlns:a16="http://schemas.microsoft.com/office/drawing/2014/main" id="{0BEB9A67-4205-4F22-9F8F-CF506651F0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51" cy="64"/>
                </a:xfrm>
                <a:custGeom>
                  <a:avLst/>
                  <a:gdLst>
                    <a:gd name="T0" fmla="*/ 0 w 502"/>
                    <a:gd name="T1" fmla="*/ 0 h 127"/>
                    <a:gd name="T2" fmla="*/ 502 w 502"/>
                    <a:gd name="T3" fmla="*/ 0 h 127"/>
                    <a:gd name="T4" fmla="*/ 502 w 502"/>
                    <a:gd name="T5" fmla="*/ 127 h 127"/>
                    <a:gd name="T6" fmla="*/ 0 w 502"/>
                    <a:gd name="T7" fmla="*/ 127 h 127"/>
                    <a:gd name="T8" fmla="*/ 0 w 502"/>
                    <a:gd name="T9" fmla="*/ 0 h 127"/>
                    <a:gd name="T10" fmla="*/ 0 w 502"/>
                    <a:gd name="T11" fmla="*/ 0 h 127"/>
                    <a:gd name="T12" fmla="*/ 484 w 502"/>
                    <a:gd name="T13" fmla="*/ 0 h 127"/>
                    <a:gd name="T14" fmla="*/ 484 w 502"/>
                    <a:gd name="T15" fmla="*/ 127 h 127"/>
                    <a:gd name="T16" fmla="*/ 0 w 502"/>
                    <a:gd name="T17" fmla="*/ 127 h 127"/>
                    <a:gd name="T18" fmla="*/ 0 w 502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2" h="127">
                      <a:moveTo>
                        <a:pt x="0" y="0"/>
                      </a:moveTo>
                      <a:lnTo>
                        <a:pt x="502" y="0"/>
                      </a:lnTo>
                      <a:lnTo>
                        <a:pt x="50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484" y="0"/>
                      </a:lnTo>
                      <a:lnTo>
                        <a:pt x="48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2" name="Freeform 1071">
                  <a:extLst>
                    <a:ext uri="{FF2B5EF4-FFF2-40B4-BE49-F238E27FC236}">
                      <a16:creationId xmlns:a16="http://schemas.microsoft.com/office/drawing/2014/main" id="{7202D0FD-D3D3-44A8-B8C8-E90EF39AA9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42" cy="64"/>
                </a:xfrm>
                <a:custGeom>
                  <a:avLst/>
                  <a:gdLst>
                    <a:gd name="T0" fmla="*/ 0 w 484"/>
                    <a:gd name="T1" fmla="*/ 0 h 127"/>
                    <a:gd name="T2" fmla="*/ 484 w 484"/>
                    <a:gd name="T3" fmla="*/ 0 h 127"/>
                    <a:gd name="T4" fmla="*/ 484 w 484"/>
                    <a:gd name="T5" fmla="*/ 127 h 127"/>
                    <a:gd name="T6" fmla="*/ 0 w 484"/>
                    <a:gd name="T7" fmla="*/ 127 h 127"/>
                    <a:gd name="T8" fmla="*/ 0 w 484"/>
                    <a:gd name="T9" fmla="*/ 0 h 127"/>
                    <a:gd name="T10" fmla="*/ 0 w 484"/>
                    <a:gd name="T11" fmla="*/ 0 h 127"/>
                    <a:gd name="T12" fmla="*/ 465 w 484"/>
                    <a:gd name="T13" fmla="*/ 0 h 127"/>
                    <a:gd name="T14" fmla="*/ 465 w 484"/>
                    <a:gd name="T15" fmla="*/ 127 h 127"/>
                    <a:gd name="T16" fmla="*/ 0 w 484"/>
                    <a:gd name="T17" fmla="*/ 127 h 127"/>
                    <a:gd name="T18" fmla="*/ 0 w 484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" h="127">
                      <a:moveTo>
                        <a:pt x="0" y="0"/>
                      </a:moveTo>
                      <a:lnTo>
                        <a:pt x="484" y="0"/>
                      </a:lnTo>
                      <a:lnTo>
                        <a:pt x="48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465" y="0"/>
                      </a:lnTo>
                      <a:lnTo>
                        <a:pt x="46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3" name="Freeform 1072">
                  <a:extLst>
                    <a:ext uri="{FF2B5EF4-FFF2-40B4-BE49-F238E27FC236}">
                      <a16:creationId xmlns:a16="http://schemas.microsoft.com/office/drawing/2014/main" id="{95E34023-368D-4608-B5F4-DC624BA15E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32" cy="64"/>
                </a:xfrm>
                <a:custGeom>
                  <a:avLst/>
                  <a:gdLst>
                    <a:gd name="T0" fmla="*/ 0 w 465"/>
                    <a:gd name="T1" fmla="*/ 0 h 127"/>
                    <a:gd name="T2" fmla="*/ 465 w 465"/>
                    <a:gd name="T3" fmla="*/ 0 h 127"/>
                    <a:gd name="T4" fmla="*/ 465 w 465"/>
                    <a:gd name="T5" fmla="*/ 127 h 127"/>
                    <a:gd name="T6" fmla="*/ 0 w 465"/>
                    <a:gd name="T7" fmla="*/ 127 h 127"/>
                    <a:gd name="T8" fmla="*/ 0 w 465"/>
                    <a:gd name="T9" fmla="*/ 0 h 127"/>
                    <a:gd name="T10" fmla="*/ 0 w 465"/>
                    <a:gd name="T11" fmla="*/ 0 h 127"/>
                    <a:gd name="T12" fmla="*/ 448 w 465"/>
                    <a:gd name="T13" fmla="*/ 0 h 127"/>
                    <a:gd name="T14" fmla="*/ 448 w 465"/>
                    <a:gd name="T15" fmla="*/ 127 h 127"/>
                    <a:gd name="T16" fmla="*/ 0 w 465"/>
                    <a:gd name="T17" fmla="*/ 127 h 127"/>
                    <a:gd name="T18" fmla="*/ 0 w 465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" h="127">
                      <a:moveTo>
                        <a:pt x="0" y="0"/>
                      </a:moveTo>
                      <a:lnTo>
                        <a:pt x="465" y="0"/>
                      </a:lnTo>
                      <a:lnTo>
                        <a:pt x="46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448" y="0"/>
                      </a:lnTo>
                      <a:lnTo>
                        <a:pt x="44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4" name="Freeform 1073">
                  <a:extLst>
                    <a:ext uri="{FF2B5EF4-FFF2-40B4-BE49-F238E27FC236}">
                      <a16:creationId xmlns:a16="http://schemas.microsoft.com/office/drawing/2014/main" id="{67E34305-282A-4D25-A9B3-133B19E295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24" cy="64"/>
                </a:xfrm>
                <a:custGeom>
                  <a:avLst/>
                  <a:gdLst>
                    <a:gd name="T0" fmla="*/ 0 w 448"/>
                    <a:gd name="T1" fmla="*/ 0 h 127"/>
                    <a:gd name="T2" fmla="*/ 448 w 448"/>
                    <a:gd name="T3" fmla="*/ 0 h 127"/>
                    <a:gd name="T4" fmla="*/ 448 w 448"/>
                    <a:gd name="T5" fmla="*/ 127 h 127"/>
                    <a:gd name="T6" fmla="*/ 0 w 448"/>
                    <a:gd name="T7" fmla="*/ 127 h 127"/>
                    <a:gd name="T8" fmla="*/ 0 w 448"/>
                    <a:gd name="T9" fmla="*/ 0 h 127"/>
                    <a:gd name="T10" fmla="*/ 0 w 448"/>
                    <a:gd name="T11" fmla="*/ 0 h 127"/>
                    <a:gd name="T12" fmla="*/ 430 w 448"/>
                    <a:gd name="T13" fmla="*/ 0 h 127"/>
                    <a:gd name="T14" fmla="*/ 430 w 448"/>
                    <a:gd name="T15" fmla="*/ 127 h 127"/>
                    <a:gd name="T16" fmla="*/ 0 w 448"/>
                    <a:gd name="T17" fmla="*/ 127 h 127"/>
                    <a:gd name="T18" fmla="*/ 0 w 448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8" h="127">
                      <a:moveTo>
                        <a:pt x="0" y="0"/>
                      </a:moveTo>
                      <a:lnTo>
                        <a:pt x="448" y="0"/>
                      </a:lnTo>
                      <a:lnTo>
                        <a:pt x="44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430" y="0"/>
                      </a:lnTo>
                      <a:lnTo>
                        <a:pt x="43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5" name="Freeform 1074">
                  <a:extLst>
                    <a:ext uri="{FF2B5EF4-FFF2-40B4-BE49-F238E27FC236}">
                      <a16:creationId xmlns:a16="http://schemas.microsoft.com/office/drawing/2014/main" id="{88F048A4-2EB3-42E6-8EDF-04C96A1FA7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15" cy="64"/>
                </a:xfrm>
                <a:custGeom>
                  <a:avLst/>
                  <a:gdLst>
                    <a:gd name="T0" fmla="*/ 0 w 430"/>
                    <a:gd name="T1" fmla="*/ 0 h 127"/>
                    <a:gd name="T2" fmla="*/ 430 w 430"/>
                    <a:gd name="T3" fmla="*/ 0 h 127"/>
                    <a:gd name="T4" fmla="*/ 430 w 430"/>
                    <a:gd name="T5" fmla="*/ 127 h 127"/>
                    <a:gd name="T6" fmla="*/ 0 w 430"/>
                    <a:gd name="T7" fmla="*/ 127 h 127"/>
                    <a:gd name="T8" fmla="*/ 0 w 430"/>
                    <a:gd name="T9" fmla="*/ 0 h 127"/>
                    <a:gd name="T10" fmla="*/ 0 w 430"/>
                    <a:gd name="T11" fmla="*/ 0 h 127"/>
                    <a:gd name="T12" fmla="*/ 411 w 430"/>
                    <a:gd name="T13" fmla="*/ 0 h 127"/>
                    <a:gd name="T14" fmla="*/ 411 w 430"/>
                    <a:gd name="T15" fmla="*/ 127 h 127"/>
                    <a:gd name="T16" fmla="*/ 0 w 430"/>
                    <a:gd name="T17" fmla="*/ 127 h 127"/>
                    <a:gd name="T18" fmla="*/ 0 w 430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0" h="127">
                      <a:moveTo>
                        <a:pt x="0" y="0"/>
                      </a:moveTo>
                      <a:lnTo>
                        <a:pt x="430" y="0"/>
                      </a:lnTo>
                      <a:lnTo>
                        <a:pt x="43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6" name="Freeform 1075">
                  <a:extLst>
                    <a:ext uri="{FF2B5EF4-FFF2-40B4-BE49-F238E27FC236}">
                      <a16:creationId xmlns:a16="http://schemas.microsoft.com/office/drawing/2014/main" id="{7132839E-EBB6-4ED9-83C9-889E3D1576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06" cy="64"/>
                </a:xfrm>
                <a:custGeom>
                  <a:avLst/>
                  <a:gdLst>
                    <a:gd name="T0" fmla="*/ 0 w 411"/>
                    <a:gd name="T1" fmla="*/ 0 h 127"/>
                    <a:gd name="T2" fmla="*/ 411 w 411"/>
                    <a:gd name="T3" fmla="*/ 0 h 127"/>
                    <a:gd name="T4" fmla="*/ 411 w 411"/>
                    <a:gd name="T5" fmla="*/ 127 h 127"/>
                    <a:gd name="T6" fmla="*/ 0 w 411"/>
                    <a:gd name="T7" fmla="*/ 127 h 127"/>
                    <a:gd name="T8" fmla="*/ 0 w 411"/>
                    <a:gd name="T9" fmla="*/ 0 h 127"/>
                    <a:gd name="T10" fmla="*/ 0 w 411"/>
                    <a:gd name="T11" fmla="*/ 0 h 127"/>
                    <a:gd name="T12" fmla="*/ 394 w 411"/>
                    <a:gd name="T13" fmla="*/ 0 h 127"/>
                    <a:gd name="T14" fmla="*/ 394 w 411"/>
                    <a:gd name="T15" fmla="*/ 127 h 127"/>
                    <a:gd name="T16" fmla="*/ 0 w 411"/>
                    <a:gd name="T17" fmla="*/ 127 h 127"/>
                    <a:gd name="T18" fmla="*/ 0 w 411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1" h="127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94" y="0"/>
                      </a:lnTo>
                      <a:lnTo>
                        <a:pt x="39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D7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7" name="Freeform 1076">
                  <a:extLst>
                    <a:ext uri="{FF2B5EF4-FFF2-40B4-BE49-F238E27FC236}">
                      <a16:creationId xmlns:a16="http://schemas.microsoft.com/office/drawing/2014/main" id="{BFAF2A33-4042-4ACC-99DA-879AFD69C8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97" cy="64"/>
                </a:xfrm>
                <a:custGeom>
                  <a:avLst/>
                  <a:gdLst>
                    <a:gd name="T0" fmla="*/ 0 w 394"/>
                    <a:gd name="T1" fmla="*/ 0 h 127"/>
                    <a:gd name="T2" fmla="*/ 394 w 394"/>
                    <a:gd name="T3" fmla="*/ 0 h 127"/>
                    <a:gd name="T4" fmla="*/ 394 w 394"/>
                    <a:gd name="T5" fmla="*/ 127 h 127"/>
                    <a:gd name="T6" fmla="*/ 0 w 394"/>
                    <a:gd name="T7" fmla="*/ 127 h 127"/>
                    <a:gd name="T8" fmla="*/ 0 w 394"/>
                    <a:gd name="T9" fmla="*/ 0 h 127"/>
                    <a:gd name="T10" fmla="*/ 0 w 394"/>
                    <a:gd name="T11" fmla="*/ 0 h 127"/>
                    <a:gd name="T12" fmla="*/ 377 w 394"/>
                    <a:gd name="T13" fmla="*/ 0 h 127"/>
                    <a:gd name="T14" fmla="*/ 377 w 394"/>
                    <a:gd name="T15" fmla="*/ 127 h 127"/>
                    <a:gd name="T16" fmla="*/ 0 w 394"/>
                    <a:gd name="T17" fmla="*/ 127 h 127"/>
                    <a:gd name="T18" fmla="*/ 0 w 394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4" h="127">
                      <a:moveTo>
                        <a:pt x="0" y="0"/>
                      </a:moveTo>
                      <a:lnTo>
                        <a:pt x="394" y="0"/>
                      </a:lnTo>
                      <a:lnTo>
                        <a:pt x="39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8" name="Freeform 1077">
                  <a:extLst>
                    <a:ext uri="{FF2B5EF4-FFF2-40B4-BE49-F238E27FC236}">
                      <a16:creationId xmlns:a16="http://schemas.microsoft.com/office/drawing/2014/main" id="{9BC1CE0D-9E53-492A-A43F-F01300621C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88" cy="64"/>
                </a:xfrm>
                <a:custGeom>
                  <a:avLst/>
                  <a:gdLst>
                    <a:gd name="T0" fmla="*/ 0 w 377"/>
                    <a:gd name="T1" fmla="*/ 0 h 127"/>
                    <a:gd name="T2" fmla="*/ 377 w 377"/>
                    <a:gd name="T3" fmla="*/ 0 h 127"/>
                    <a:gd name="T4" fmla="*/ 377 w 377"/>
                    <a:gd name="T5" fmla="*/ 127 h 127"/>
                    <a:gd name="T6" fmla="*/ 0 w 377"/>
                    <a:gd name="T7" fmla="*/ 127 h 127"/>
                    <a:gd name="T8" fmla="*/ 0 w 377"/>
                    <a:gd name="T9" fmla="*/ 0 h 127"/>
                    <a:gd name="T10" fmla="*/ 0 w 377"/>
                    <a:gd name="T11" fmla="*/ 0 h 127"/>
                    <a:gd name="T12" fmla="*/ 357 w 377"/>
                    <a:gd name="T13" fmla="*/ 0 h 127"/>
                    <a:gd name="T14" fmla="*/ 357 w 377"/>
                    <a:gd name="T15" fmla="*/ 127 h 127"/>
                    <a:gd name="T16" fmla="*/ 0 w 377"/>
                    <a:gd name="T17" fmla="*/ 127 h 127"/>
                    <a:gd name="T18" fmla="*/ 0 w 377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7" h="12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57" y="0"/>
                      </a:lnTo>
                      <a:lnTo>
                        <a:pt x="35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D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9" name="Freeform 1078">
                  <a:extLst>
                    <a:ext uri="{FF2B5EF4-FFF2-40B4-BE49-F238E27FC236}">
                      <a16:creationId xmlns:a16="http://schemas.microsoft.com/office/drawing/2014/main" id="{32F6CD2C-A1C1-4B6B-B848-B36DC30127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79" cy="64"/>
                </a:xfrm>
                <a:custGeom>
                  <a:avLst/>
                  <a:gdLst>
                    <a:gd name="T0" fmla="*/ 0 w 357"/>
                    <a:gd name="T1" fmla="*/ 0 h 127"/>
                    <a:gd name="T2" fmla="*/ 357 w 357"/>
                    <a:gd name="T3" fmla="*/ 0 h 127"/>
                    <a:gd name="T4" fmla="*/ 357 w 357"/>
                    <a:gd name="T5" fmla="*/ 127 h 127"/>
                    <a:gd name="T6" fmla="*/ 0 w 357"/>
                    <a:gd name="T7" fmla="*/ 127 h 127"/>
                    <a:gd name="T8" fmla="*/ 0 w 357"/>
                    <a:gd name="T9" fmla="*/ 0 h 127"/>
                    <a:gd name="T10" fmla="*/ 0 w 357"/>
                    <a:gd name="T11" fmla="*/ 0 h 127"/>
                    <a:gd name="T12" fmla="*/ 340 w 357"/>
                    <a:gd name="T13" fmla="*/ 0 h 127"/>
                    <a:gd name="T14" fmla="*/ 340 w 357"/>
                    <a:gd name="T15" fmla="*/ 127 h 127"/>
                    <a:gd name="T16" fmla="*/ 0 w 357"/>
                    <a:gd name="T17" fmla="*/ 127 h 127"/>
                    <a:gd name="T18" fmla="*/ 0 w 357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127">
                      <a:moveTo>
                        <a:pt x="0" y="0"/>
                      </a:moveTo>
                      <a:lnTo>
                        <a:pt x="357" y="0"/>
                      </a:lnTo>
                      <a:lnTo>
                        <a:pt x="35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40" y="0"/>
                      </a:lnTo>
                      <a:lnTo>
                        <a:pt x="34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4D4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0" name="Freeform 1079">
                  <a:extLst>
                    <a:ext uri="{FF2B5EF4-FFF2-40B4-BE49-F238E27FC236}">
                      <a16:creationId xmlns:a16="http://schemas.microsoft.com/office/drawing/2014/main" id="{16C8C1A5-E8DE-441A-A99B-B9EE4CCD23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70" cy="64"/>
                </a:xfrm>
                <a:custGeom>
                  <a:avLst/>
                  <a:gdLst>
                    <a:gd name="T0" fmla="*/ 0 w 340"/>
                    <a:gd name="T1" fmla="*/ 0 h 127"/>
                    <a:gd name="T2" fmla="*/ 340 w 340"/>
                    <a:gd name="T3" fmla="*/ 0 h 127"/>
                    <a:gd name="T4" fmla="*/ 340 w 340"/>
                    <a:gd name="T5" fmla="*/ 127 h 127"/>
                    <a:gd name="T6" fmla="*/ 0 w 340"/>
                    <a:gd name="T7" fmla="*/ 127 h 127"/>
                    <a:gd name="T8" fmla="*/ 0 w 340"/>
                    <a:gd name="T9" fmla="*/ 0 h 127"/>
                    <a:gd name="T10" fmla="*/ 0 w 340"/>
                    <a:gd name="T11" fmla="*/ 0 h 127"/>
                    <a:gd name="T12" fmla="*/ 323 w 340"/>
                    <a:gd name="T13" fmla="*/ 0 h 127"/>
                    <a:gd name="T14" fmla="*/ 323 w 340"/>
                    <a:gd name="T15" fmla="*/ 127 h 127"/>
                    <a:gd name="T16" fmla="*/ 0 w 340"/>
                    <a:gd name="T17" fmla="*/ 127 h 127"/>
                    <a:gd name="T18" fmla="*/ 0 w 340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0" h="127">
                      <a:moveTo>
                        <a:pt x="0" y="0"/>
                      </a:moveTo>
                      <a:lnTo>
                        <a:pt x="340" y="0"/>
                      </a:lnTo>
                      <a:lnTo>
                        <a:pt x="34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23" y="0"/>
                      </a:lnTo>
                      <a:lnTo>
                        <a:pt x="32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1" name="Freeform 1080">
                  <a:extLst>
                    <a:ext uri="{FF2B5EF4-FFF2-40B4-BE49-F238E27FC236}">
                      <a16:creationId xmlns:a16="http://schemas.microsoft.com/office/drawing/2014/main" id="{FEAA2BD4-D255-438F-9499-7D0A5C4729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61" cy="64"/>
                </a:xfrm>
                <a:custGeom>
                  <a:avLst/>
                  <a:gdLst>
                    <a:gd name="T0" fmla="*/ 0 w 323"/>
                    <a:gd name="T1" fmla="*/ 0 h 127"/>
                    <a:gd name="T2" fmla="*/ 323 w 323"/>
                    <a:gd name="T3" fmla="*/ 0 h 127"/>
                    <a:gd name="T4" fmla="*/ 323 w 323"/>
                    <a:gd name="T5" fmla="*/ 127 h 127"/>
                    <a:gd name="T6" fmla="*/ 0 w 323"/>
                    <a:gd name="T7" fmla="*/ 127 h 127"/>
                    <a:gd name="T8" fmla="*/ 0 w 323"/>
                    <a:gd name="T9" fmla="*/ 0 h 127"/>
                    <a:gd name="T10" fmla="*/ 0 w 323"/>
                    <a:gd name="T11" fmla="*/ 0 h 127"/>
                    <a:gd name="T12" fmla="*/ 303 w 323"/>
                    <a:gd name="T13" fmla="*/ 0 h 127"/>
                    <a:gd name="T14" fmla="*/ 303 w 323"/>
                    <a:gd name="T15" fmla="*/ 127 h 127"/>
                    <a:gd name="T16" fmla="*/ 0 w 323"/>
                    <a:gd name="T17" fmla="*/ 127 h 127"/>
                    <a:gd name="T18" fmla="*/ 0 w 323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3" h="127">
                      <a:moveTo>
                        <a:pt x="0" y="0"/>
                      </a:moveTo>
                      <a:lnTo>
                        <a:pt x="323" y="0"/>
                      </a:lnTo>
                      <a:lnTo>
                        <a:pt x="32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03" y="0"/>
                      </a:lnTo>
                      <a:lnTo>
                        <a:pt x="30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2" name="Freeform 1081">
                  <a:extLst>
                    <a:ext uri="{FF2B5EF4-FFF2-40B4-BE49-F238E27FC236}">
                      <a16:creationId xmlns:a16="http://schemas.microsoft.com/office/drawing/2014/main" id="{0A55A3AA-8F31-40CC-8E37-7BBCD727D1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52" cy="64"/>
                </a:xfrm>
                <a:custGeom>
                  <a:avLst/>
                  <a:gdLst>
                    <a:gd name="T0" fmla="*/ 0 w 303"/>
                    <a:gd name="T1" fmla="*/ 0 h 127"/>
                    <a:gd name="T2" fmla="*/ 303 w 303"/>
                    <a:gd name="T3" fmla="*/ 0 h 127"/>
                    <a:gd name="T4" fmla="*/ 303 w 303"/>
                    <a:gd name="T5" fmla="*/ 127 h 127"/>
                    <a:gd name="T6" fmla="*/ 0 w 303"/>
                    <a:gd name="T7" fmla="*/ 127 h 127"/>
                    <a:gd name="T8" fmla="*/ 0 w 303"/>
                    <a:gd name="T9" fmla="*/ 0 h 127"/>
                    <a:gd name="T10" fmla="*/ 0 w 303"/>
                    <a:gd name="T11" fmla="*/ 0 h 127"/>
                    <a:gd name="T12" fmla="*/ 286 w 303"/>
                    <a:gd name="T13" fmla="*/ 0 h 127"/>
                    <a:gd name="T14" fmla="*/ 286 w 303"/>
                    <a:gd name="T15" fmla="*/ 127 h 127"/>
                    <a:gd name="T16" fmla="*/ 0 w 303"/>
                    <a:gd name="T17" fmla="*/ 127 h 127"/>
                    <a:gd name="T18" fmla="*/ 0 w 303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3" h="127">
                      <a:moveTo>
                        <a:pt x="0" y="0"/>
                      </a:moveTo>
                      <a:lnTo>
                        <a:pt x="303" y="0"/>
                      </a:lnTo>
                      <a:lnTo>
                        <a:pt x="30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286" y="0"/>
                      </a:lnTo>
                      <a:lnTo>
                        <a:pt x="28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3" name="Freeform 1082">
                  <a:extLst>
                    <a:ext uri="{FF2B5EF4-FFF2-40B4-BE49-F238E27FC236}">
                      <a16:creationId xmlns:a16="http://schemas.microsoft.com/office/drawing/2014/main" id="{2B7476B0-CA2F-4E34-991C-B083C05E57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43" cy="64"/>
                </a:xfrm>
                <a:custGeom>
                  <a:avLst/>
                  <a:gdLst>
                    <a:gd name="T0" fmla="*/ 0 w 286"/>
                    <a:gd name="T1" fmla="*/ 0 h 127"/>
                    <a:gd name="T2" fmla="*/ 286 w 286"/>
                    <a:gd name="T3" fmla="*/ 0 h 127"/>
                    <a:gd name="T4" fmla="*/ 286 w 286"/>
                    <a:gd name="T5" fmla="*/ 127 h 127"/>
                    <a:gd name="T6" fmla="*/ 0 w 286"/>
                    <a:gd name="T7" fmla="*/ 127 h 127"/>
                    <a:gd name="T8" fmla="*/ 0 w 286"/>
                    <a:gd name="T9" fmla="*/ 0 h 127"/>
                    <a:gd name="T10" fmla="*/ 0 w 286"/>
                    <a:gd name="T11" fmla="*/ 0 h 127"/>
                    <a:gd name="T12" fmla="*/ 269 w 286"/>
                    <a:gd name="T13" fmla="*/ 0 h 127"/>
                    <a:gd name="T14" fmla="*/ 269 w 286"/>
                    <a:gd name="T15" fmla="*/ 127 h 127"/>
                    <a:gd name="T16" fmla="*/ 0 w 286"/>
                    <a:gd name="T17" fmla="*/ 127 h 127"/>
                    <a:gd name="T18" fmla="*/ 0 w 286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127">
                      <a:moveTo>
                        <a:pt x="0" y="0"/>
                      </a:moveTo>
                      <a:lnTo>
                        <a:pt x="286" y="0"/>
                      </a:lnTo>
                      <a:lnTo>
                        <a:pt x="28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269" y="0"/>
                      </a:lnTo>
                      <a:lnTo>
                        <a:pt x="26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4" name="Freeform 1083">
                  <a:extLst>
                    <a:ext uri="{FF2B5EF4-FFF2-40B4-BE49-F238E27FC236}">
                      <a16:creationId xmlns:a16="http://schemas.microsoft.com/office/drawing/2014/main" id="{DB777BF0-44C5-484A-903B-99EAE72D26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34" cy="64"/>
                </a:xfrm>
                <a:custGeom>
                  <a:avLst/>
                  <a:gdLst>
                    <a:gd name="T0" fmla="*/ 0 w 269"/>
                    <a:gd name="T1" fmla="*/ 0 h 127"/>
                    <a:gd name="T2" fmla="*/ 269 w 269"/>
                    <a:gd name="T3" fmla="*/ 0 h 127"/>
                    <a:gd name="T4" fmla="*/ 269 w 269"/>
                    <a:gd name="T5" fmla="*/ 127 h 127"/>
                    <a:gd name="T6" fmla="*/ 0 w 269"/>
                    <a:gd name="T7" fmla="*/ 127 h 127"/>
                    <a:gd name="T8" fmla="*/ 0 w 269"/>
                    <a:gd name="T9" fmla="*/ 0 h 127"/>
                    <a:gd name="T10" fmla="*/ 0 w 269"/>
                    <a:gd name="T11" fmla="*/ 0 h 127"/>
                    <a:gd name="T12" fmla="*/ 250 w 269"/>
                    <a:gd name="T13" fmla="*/ 0 h 127"/>
                    <a:gd name="T14" fmla="*/ 250 w 269"/>
                    <a:gd name="T15" fmla="*/ 127 h 127"/>
                    <a:gd name="T16" fmla="*/ 0 w 269"/>
                    <a:gd name="T17" fmla="*/ 127 h 127"/>
                    <a:gd name="T18" fmla="*/ 0 w 269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9" h="127">
                      <a:moveTo>
                        <a:pt x="0" y="0"/>
                      </a:moveTo>
                      <a:lnTo>
                        <a:pt x="269" y="0"/>
                      </a:lnTo>
                      <a:lnTo>
                        <a:pt x="269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250" y="0"/>
                      </a:lnTo>
                      <a:lnTo>
                        <a:pt x="25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5" name="Freeform 1084">
                  <a:extLst>
                    <a:ext uri="{FF2B5EF4-FFF2-40B4-BE49-F238E27FC236}">
                      <a16:creationId xmlns:a16="http://schemas.microsoft.com/office/drawing/2014/main" id="{CACBD74C-F8A1-4EEA-B9F0-835ABDE3A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25" cy="64"/>
                </a:xfrm>
                <a:custGeom>
                  <a:avLst/>
                  <a:gdLst>
                    <a:gd name="T0" fmla="*/ 0 w 250"/>
                    <a:gd name="T1" fmla="*/ 0 h 127"/>
                    <a:gd name="T2" fmla="*/ 250 w 250"/>
                    <a:gd name="T3" fmla="*/ 0 h 127"/>
                    <a:gd name="T4" fmla="*/ 250 w 250"/>
                    <a:gd name="T5" fmla="*/ 127 h 127"/>
                    <a:gd name="T6" fmla="*/ 0 w 250"/>
                    <a:gd name="T7" fmla="*/ 127 h 127"/>
                    <a:gd name="T8" fmla="*/ 0 w 250"/>
                    <a:gd name="T9" fmla="*/ 0 h 127"/>
                    <a:gd name="T10" fmla="*/ 0 w 250"/>
                    <a:gd name="T11" fmla="*/ 0 h 127"/>
                    <a:gd name="T12" fmla="*/ 232 w 250"/>
                    <a:gd name="T13" fmla="*/ 0 h 127"/>
                    <a:gd name="T14" fmla="*/ 232 w 250"/>
                    <a:gd name="T15" fmla="*/ 127 h 127"/>
                    <a:gd name="T16" fmla="*/ 0 w 250"/>
                    <a:gd name="T17" fmla="*/ 127 h 127"/>
                    <a:gd name="T18" fmla="*/ 0 w 250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0" h="127">
                      <a:moveTo>
                        <a:pt x="0" y="0"/>
                      </a:moveTo>
                      <a:lnTo>
                        <a:pt x="250" y="0"/>
                      </a:lnTo>
                      <a:lnTo>
                        <a:pt x="25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23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6" name="Freeform 1085">
                  <a:extLst>
                    <a:ext uri="{FF2B5EF4-FFF2-40B4-BE49-F238E27FC236}">
                      <a16:creationId xmlns:a16="http://schemas.microsoft.com/office/drawing/2014/main" id="{0175FF4C-50CC-4CE1-9D4F-070562776C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16" cy="64"/>
                </a:xfrm>
                <a:custGeom>
                  <a:avLst/>
                  <a:gdLst>
                    <a:gd name="T0" fmla="*/ 0 w 232"/>
                    <a:gd name="T1" fmla="*/ 0 h 127"/>
                    <a:gd name="T2" fmla="*/ 232 w 232"/>
                    <a:gd name="T3" fmla="*/ 0 h 127"/>
                    <a:gd name="T4" fmla="*/ 232 w 232"/>
                    <a:gd name="T5" fmla="*/ 127 h 127"/>
                    <a:gd name="T6" fmla="*/ 0 w 232"/>
                    <a:gd name="T7" fmla="*/ 127 h 127"/>
                    <a:gd name="T8" fmla="*/ 0 w 232"/>
                    <a:gd name="T9" fmla="*/ 0 h 127"/>
                    <a:gd name="T10" fmla="*/ 0 w 232"/>
                    <a:gd name="T11" fmla="*/ 0 h 127"/>
                    <a:gd name="T12" fmla="*/ 215 w 232"/>
                    <a:gd name="T13" fmla="*/ 0 h 127"/>
                    <a:gd name="T14" fmla="*/ 215 w 232"/>
                    <a:gd name="T15" fmla="*/ 127 h 127"/>
                    <a:gd name="T16" fmla="*/ 0 w 232"/>
                    <a:gd name="T17" fmla="*/ 127 h 127"/>
                    <a:gd name="T18" fmla="*/ 0 w 232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2" h="127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23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215" y="0"/>
                      </a:lnTo>
                      <a:lnTo>
                        <a:pt x="21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7" name="Freeform 1086">
                  <a:extLst>
                    <a:ext uri="{FF2B5EF4-FFF2-40B4-BE49-F238E27FC236}">
                      <a16:creationId xmlns:a16="http://schemas.microsoft.com/office/drawing/2014/main" id="{9133C33E-6A44-4301-A01F-15CF4F1807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07" cy="64"/>
                </a:xfrm>
                <a:custGeom>
                  <a:avLst/>
                  <a:gdLst>
                    <a:gd name="T0" fmla="*/ 0 w 215"/>
                    <a:gd name="T1" fmla="*/ 0 h 127"/>
                    <a:gd name="T2" fmla="*/ 215 w 215"/>
                    <a:gd name="T3" fmla="*/ 0 h 127"/>
                    <a:gd name="T4" fmla="*/ 215 w 215"/>
                    <a:gd name="T5" fmla="*/ 127 h 127"/>
                    <a:gd name="T6" fmla="*/ 0 w 215"/>
                    <a:gd name="T7" fmla="*/ 127 h 127"/>
                    <a:gd name="T8" fmla="*/ 0 w 215"/>
                    <a:gd name="T9" fmla="*/ 0 h 127"/>
                    <a:gd name="T10" fmla="*/ 0 w 215"/>
                    <a:gd name="T11" fmla="*/ 0 h 127"/>
                    <a:gd name="T12" fmla="*/ 196 w 215"/>
                    <a:gd name="T13" fmla="*/ 0 h 127"/>
                    <a:gd name="T14" fmla="*/ 196 w 215"/>
                    <a:gd name="T15" fmla="*/ 127 h 127"/>
                    <a:gd name="T16" fmla="*/ 0 w 215"/>
                    <a:gd name="T17" fmla="*/ 127 h 127"/>
                    <a:gd name="T18" fmla="*/ 0 w 215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127">
                      <a:moveTo>
                        <a:pt x="0" y="0"/>
                      </a:moveTo>
                      <a:lnTo>
                        <a:pt x="215" y="0"/>
                      </a:lnTo>
                      <a:lnTo>
                        <a:pt x="21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96" y="0"/>
                      </a:lnTo>
                      <a:lnTo>
                        <a:pt x="19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8" name="Freeform 1087">
                  <a:extLst>
                    <a:ext uri="{FF2B5EF4-FFF2-40B4-BE49-F238E27FC236}">
                      <a16:creationId xmlns:a16="http://schemas.microsoft.com/office/drawing/2014/main" id="{CFDFED94-2B3A-4669-A798-F5DB6B7F73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98" cy="64"/>
                </a:xfrm>
                <a:custGeom>
                  <a:avLst/>
                  <a:gdLst>
                    <a:gd name="T0" fmla="*/ 0 w 196"/>
                    <a:gd name="T1" fmla="*/ 0 h 127"/>
                    <a:gd name="T2" fmla="*/ 196 w 196"/>
                    <a:gd name="T3" fmla="*/ 0 h 127"/>
                    <a:gd name="T4" fmla="*/ 196 w 196"/>
                    <a:gd name="T5" fmla="*/ 127 h 127"/>
                    <a:gd name="T6" fmla="*/ 0 w 196"/>
                    <a:gd name="T7" fmla="*/ 127 h 127"/>
                    <a:gd name="T8" fmla="*/ 0 w 196"/>
                    <a:gd name="T9" fmla="*/ 0 h 127"/>
                    <a:gd name="T10" fmla="*/ 0 w 196"/>
                    <a:gd name="T11" fmla="*/ 0 h 127"/>
                    <a:gd name="T12" fmla="*/ 178 w 196"/>
                    <a:gd name="T13" fmla="*/ 0 h 127"/>
                    <a:gd name="T14" fmla="*/ 178 w 196"/>
                    <a:gd name="T15" fmla="*/ 127 h 127"/>
                    <a:gd name="T16" fmla="*/ 0 w 196"/>
                    <a:gd name="T17" fmla="*/ 127 h 127"/>
                    <a:gd name="T18" fmla="*/ 0 w 196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6" h="127">
                      <a:moveTo>
                        <a:pt x="0" y="0"/>
                      </a:moveTo>
                      <a:lnTo>
                        <a:pt x="196" y="0"/>
                      </a:lnTo>
                      <a:lnTo>
                        <a:pt x="196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78" y="0"/>
                      </a:lnTo>
                      <a:lnTo>
                        <a:pt x="17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9" name="Freeform 1088">
                  <a:extLst>
                    <a:ext uri="{FF2B5EF4-FFF2-40B4-BE49-F238E27FC236}">
                      <a16:creationId xmlns:a16="http://schemas.microsoft.com/office/drawing/2014/main" id="{781C9FC4-4605-4760-BE3B-3A5EC39700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89" cy="64"/>
                </a:xfrm>
                <a:custGeom>
                  <a:avLst/>
                  <a:gdLst>
                    <a:gd name="T0" fmla="*/ 0 w 178"/>
                    <a:gd name="T1" fmla="*/ 0 h 127"/>
                    <a:gd name="T2" fmla="*/ 178 w 178"/>
                    <a:gd name="T3" fmla="*/ 0 h 127"/>
                    <a:gd name="T4" fmla="*/ 178 w 178"/>
                    <a:gd name="T5" fmla="*/ 127 h 127"/>
                    <a:gd name="T6" fmla="*/ 0 w 178"/>
                    <a:gd name="T7" fmla="*/ 127 h 127"/>
                    <a:gd name="T8" fmla="*/ 0 w 178"/>
                    <a:gd name="T9" fmla="*/ 0 h 127"/>
                    <a:gd name="T10" fmla="*/ 0 w 178"/>
                    <a:gd name="T11" fmla="*/ 0 h 127"/>
                    <a:gd name="T12" fmla="*/ 161 w 178"/>
                    <a:gd name="T13" fmla="*/ 0 h 127"/>
                    <a:gd name="T14" fmla="*/ 161 w 178"/>
                    <a:gd name="T15" fmla="*/ 127 h 127"/>
                    <a:gd name="T16" fmla="*/ 0 w 178"/>
                    <a:gd name="T17" fmla="*/ 127 h 127"/>
                    <a:gd name="T18" fmla="*/ 0 w 178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" h="127">
                      <a:moveTo>
                        <a:pt x="0" y="0"/>
                      </a:moveTo>
                      <a:lnTo>
                        <a:pt x="178" y="0"/>
                      </a:lnTo>
                      <a:lnTo>
                        <a:pt x="17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61" y="0"/>
                      </a:lnTo>
                      <a:lnTo>
                        <a:pt x="16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0" name="Freeform 1089">
                  <a:extLst>
                    <a:ext uri="{FF2B5EF4-FFF2-40B4-BE49-F238E27FC236}">
                      <a16:creationId xmlns:a16="http://schemas.microsoft.com/office/drawing/2014/main" id="{0A17BA9C-A2C1-43C8-A18C-FF76C8E735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81" cy="64"/>
                </a:xfrm>
                <a:custGeom>
                  <a:avLst/>
                  <a:gdLst>
                    <a:gd name="T0" fmla="*/ 0 w 161"/>
                    <a:gd name="T1" fmla="*/ 0 h 127"/>
                    <a:gd name="T2" fmla="*/ 161 w 161"/>
                    <a:gd name="T3" fmla="*/ 0 h 127"/>
                    <a:gd name="T4" fmla="*/ 161 w 161"/>
                    <a:gd name="T5" fmla="*/ 127 h 127"/>
                    <a:gd name="T6" fmla="*/ 0 w 161"/>
                    <a:gd name="T7" fmla="*/ 127 h 127"/>
                    <a:gd name="T8" fmla="*/ 0 w 161"/>
                    <a:gd name="T9" fmla="*/ 0 h 127"/>
                    <a:gd name="T10" fmla="*/ 0 w 161"/>
                    <a:gd name="T11" fmla="*/ 0 h 127"/>
                    <a:gd name="T12" fmla="*/ 142 w 161"/>
                    <a:gd name="T13" fmla="*/ 0 h 127"/>
                    <a:gd name="T14" fmla="*/ 142 w 161"/>
                    <a:gd name="T15" fmla="*/ 127 h 127"/>
                    <a:gd name="T16" fmla="*/ 0 w 161"/>
                    <a:gd name="T17" fmla="*/ 127 h 127"/>
                    <a:gd name="T18" fmla="*/ 0 w 161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1" h="127">
                      <a:moveTo>
                        <a:pt x="0" y="0"/>
                      </a:moveTo>
                      <a:lnTo>
                        <a:pt x="161" y="0"/>
                      </a:lnTo>
                      <a:lnTo>
                        <a:pt x="16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1" name="Freeform 1090">
                  <a:extLst>
                    <a:ext uri="{FF2B5EF4-FFF2-40B4-BE49-F238E27FC236}">
                      <a16:creationId xmlns:a16="http://schemas.microsoft.com/office/drawing/2014/main" id="{EF47B109-032B-4020-A4DF-BE66A60F06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71" cy="64"/>
                </a:xfrm>
                <a:custGeom>
                  <a:avLst/>
                  <a:gdLst>
                    <a:gd name="T0" fmla="*/ 0 w 142"/>
                    <a:gd name="T1" fmla="*/ 0 h 127"/>
                    <a:gd name="T2" fmla="*/ 142 w 142"/>
                    <a:gd name="T3" fmla="*/ 0 h 127"/>
                    <a:gd name="T4" fmla="*/ 142 w 142"/>
                    <a:gd name="T5" fmla="*/ 127 h 127"/>
                    <a:gd name="T6" fmla="*/ 0 w 142"/>
                    <a:gd name="T7" fmla="*/ 127 h 127"/>
                    <a:gd name="T8" fmla="*/ 0 w 142"/>
                    <a:gd name="T9" fmla="*/ 0 h 127"/>
                    <a:gd name="T10" fmla="*/ 0 w 142"/>
                    <a:gd name="T11" fmla="*/ 0 h 127"/>
                    <a:gd name="T12" fmla="*/ 125 w 142"/>
                    <a:gd name="T13" fmla="*/ 0 h 127"/>
                    <a:gd name="T14" fmla="*/ 125 w 142"/>
                    <a:gd name="T15" fmla="*/ 127 h 127"/>
                    <a:gd name="T16" fmla="*/ 0 w 142"/>
                    <a:gd name="T17" fmla="*/ 127 h 127"/>
                    <a:gd name="T18" fmla="*/ 0 w 142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" h="127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2" name="Freeform 1091">
                  <a:extLst>
                    <a:ext uri="{FF2B5EF4-FFF2-40B4-BE49-F238E27FC236}">
                      <a16:creationId xmlns:a16="http://schemas.microsoft.com/office/drawing/2014/main" id="{B1734FEF-4DF9-4D45-91AC-3D3E0CC84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62" cy="64"/>
                </a:xfrm>
                <a:custGeom>
                  <a:avLst/>
                  <a:gdLst>
                    <a:gd name="T0" fmla="*/ 0 w 125"/>
                    <a:gd name="T1" fmla="*/ 0 h 127"/>
                    <a:gd name="T2" fmla="*/ 125 w 125"/>
                    <a:gd name="T3" fmla="*/ 0 h 127"/>
                    <a:gd name="T4" fmla="*/ 125 w 125"/>
                    <a:gd name="T5" fmla="*/ 127 h 127"/>
                    <a:gd name="T6" fmla="*/ 0 w 125"/>
                    <a:gd name="T7" fmla="*/ 127 h 127"/>
                    <a:gd name="T8" fmla="*/ 0 w 125"/>
                    <a:gd name="T9" fmla="*/ 0 h 127"/>
                    <a:gd name="T10" fmla="*/ 0 w 125"/>
                    <a:gd name="T11" fmla="*/ 0 h 127"/>
                    <a:gd name="T12" fmla="*/ 107 w 125"/>
                    <a:gd name="T13" fmla="*/ 0 h 127"/>
                    <a:gd name="T14" fmla="*/ 107 w 125"/>
                    <a:gd name="T15" fmla="*/ 127 h 127"/>
                    <a:gd name="T16" fmla="*/ 0 w 125"/>
                    <a:gd name="T17" fmla="*/ 127 h 127"/>
                    <a:gd name="T18" fmla="*/ 0 w 125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5" h="12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0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3" name="Freeform 1092">
                  <a:extLst>
                    <a:ext uri="{FF2B5EF4-FFF2-40B4-BE49-F238E27FC236}">
                      <a16:creationId xmlns:a16="http://schemas.microsoft.com/office/drawing/2014/main" id="{DE0E6D92-2347-482F-9A9A-048291BCF6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54" cy="64"/>
                </a:xfrm>
                <a:custGeom>
                  <a:avLst/>
                  <a:gdLst>
                    <a:gd name="T0" fmla="*/ 0 w 107"/>
                    <a:gd name="T1" fmla="*/ 0 h 127"/>
                    <a:gd name="T2" fmla="*/ 107 w 107"/>
                    <a:gd name="T3" fmla="*/ 0 h 127"/>
                    <a:gd name="T4" fmla="*/ 107 w 107"/>
                    <a:gd name="T5" fmla="*/ 127 h 127"/>
                    <a:gd name="T6" fmla="*/ 0 w 107"/>
                    <a:gd name="T7" fmla="*/ 127 h 127"/>
                    <a:gd name="T8" fmla="*/ 0 w 107"/>
                    <a:gd name="T9" fmla="*/ 0 h 127"/>
                    <a:gd name="T10" fmla="*/ 0 w 107"/>
                    <a:gd name="T11" fmla="*/ 0 h 127"/>
                    <a:gd name="T12" fmla="*/ 88 w 107"/>
                    <a:gd name="T13" fmla="*/ 0 h 127"/>
                    <a:gd name="T14" fmla="*/ 88 w 107"/>
                    <a:gd name="T15" fmla="*/ 127 h 127"/>
                    <a:gd name="T16" fmla="*/ 0 w 107"/>
                    <a:gd name="T17" fmla="*/ 127 h 127"/>
                    <a:gd name="T18" fmla="*/ 0 w 107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7" h="127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0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4" name="Freeform 1093">
                  <a:extLst>
                    <a:ext uri="{FF2B5EF4-FFF2-40B4-BE49-F238E27FC236}">
                      <a16:creationId xmlns:a16="http://schemas.microsoft.com/office/drawing/2014/main" id="{EAB7C331-F180-46F7-9A61-FCC1B5563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44" cy="64"/>
                </a:xfrm>
                <a:custGeom>
                  <a:avLst/>
                  <a:gdLst>
                    <a:gd name="T0" fmla="*/ 0 w 88"/>
                    <a:gd name="T1" fmla="*/ 0 h 127"/>
                    <a:gd name="T2" fmla="*/ 88 w 88"/>
                    <a:gd name="T3" fmla="*/ 0 h 127"/>
                    <a:gd name="T4" fmla="*/ 88 w 88"/>
                    <a:gd name="T5" fmla="*/ 127 h 127"/>
                    <a:gd name="T6" fmla="*/ 0 w 88"/>
                    <a:gd name="T7" fmla="*/ 127 h 127"/>
                    <a:gd name="T8" fmla="*/ 0 w 88"/>
                    <a:gd name="T9" fmla="*/ 0 h 127"/>
                    <a:gd name="T10" fmla="*/ 0 w 88"/>
                    <a:gd name="T11" fmla="*/ 0 h 127"/>
                    <a:gd name="T12" fmla="*/ 71 w 88"/>
                    <a:gd name="T13" fmla="*/ 0 h 127"/>
                    <a:gd name="T14" fmla="*/ 71 w 88"/>
                    <a:gd name="T15" fmla="*/ 127 h 127"/>
                    <a:gd name="T16" fmla="*/ 0 w 88"/>
                    <a:gd name="T17" fmla="*/ 127 h 127"/>
                    <a:gd name="T18" fmla="*/ 0 w 88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27"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71" y="0"/>
                      </a:lnTo>
                      <a:lnTo>
                        <a:pt x="7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5C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5" name="Freeform 1094">
                  <a:extLst>
                    <a:ext uri="{FF2B5EF4-FFF2-40B4-BE49-F238E27FC236}">
                      <a16:creationId xmlns:a16="http://schemas.microsoft.com/office/drawing/2014/main" id="{D2D0536B-285A-4523-B367-16AA26A07B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35" cy="64"/>
                </a:xfrm>
                <a:custGeom>
                  <a:avLst/>
                  <a:gdLst>
                    <a:gd name="T0" fmla="*/ 0 w 71"/>
                    <a:gd name="T1" fmla="*/ 0 h 127"/>
                    <a:gd name="T2" fmla="*/ 71 w 71"/>
                    <a:gd name="T3" fmla="*/ 0 h 127"/>
                    <a:gd name="T4" fmla="*/ 71 w 71"/>
                    <a:gd name="T5" fmla="*/ 127 h 127"/>
                    <a:gd name="T6" fmla="*/ 0 w 71"/>
                    <a:gd name="T7" fmla="*/ 127 h 127"/>
                    <a:gd name="T8" fmla="*/ 0 w 71"/>
                    <a:gd name="T9" fmla="*/ 0 h 127"/>
                    <a:gd name="T10" fmla="*/ 0 w 71"/>
                    <a:gd name="T11" fmla="*/ 0 h 127"/>
                    <a:gd name="T12" fmla="*/ 53 w 71"/>
                    <a:gd name="T13" fmla="*/ 0 h 127"/>
                    <a:gd name="T14" fmla="*/ 53 w 71"/>
                    <a:gd name="T15" fmla="*/ 127 h 127"/>
                    <a:gd name="T16" fmla="*/ 0 w 71"/>
                    <a:gd name="T17" fmla="*/ 127 h 127"/>
                    <a:gd name="T18" fmla="*/ 0 w 71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" h="127">
                      <a:moveTo>
                        <a:pt x="0" y="0"/>
                      </a:moveTo>
                      <a:lnTo>
                        <a:pt x="71" y="0"/>
                      </a:lnTo>
                      <a:lnTo>
                        <a:pt x="7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53" y="0"/>
                      </a:lnTo>
                      <a:lnTo>
                        <a:pt x="5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6" name="Freeform 1095">
                  <a:extLst>
                    <a:ext uri="{FF2B5EF4-FFF2-40B4-BE49-F238E27FC236}">
                      <a16:creationId xmlns:a16="http://schemas.microsoft.com/office/drawing/2014/main" id="{7E0CD9D1-6986-4308-B175-70FF6FFF76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27" cy="64"/>
                </a:xfrm>
                <a:custGeom>
                  <a:avLst/>
                  <a:gdLst>
                    <a:gd name="T0" fmla="*/ 0 w 53"/>
                    <a:gd name="T1" fmla="*/ 0 h 127"/>
                    <a:gd name="T2" fmla="*/ 53 w 53"/>
                    <a:gd name="T3" fmla="*/ 0 h 127"/>
                    <a:gd name="T4" fmla="*/ 53 w 53"/>
                    <a:gd name="T5" fmla="*/ 127 h 127"/>
                    <a:gd name="T6" fmla="*/ 0 w 53"/>
                    <a:gd name="T7" fmla="*/ 127 h 127"/>
                    <a:gd name="T8" fmla="*/ 0 w 53"/>
                    <a:gd name="T9" fmla="*/ 0 h 127"/>
                    <a:gd name="T10" fmla="*/ 0 w 53"/>
                    <a:gd name="T11" fmla="*/ 0 h 127"/>
                    <a:gd name="T12" fmla="*/ 34 w 53"/>
                    <a:gd name="T13" fmla="*/ 0 h 127"/>
                    <a:gd name="T14" fmla="*/ 34 w 53"/>
                    <a:gd name="T15" fmla="*/ 127 h 127"/>
                    <a:gd name="T16" fmla="*/ 0 w 53"/>
                    <a:gd name="T17" fmla="*/ 127 h 127"/>
                    <a:gd name="T18" fmla="*/ 0 w 53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127">
                      <a:moveTo>
                        <a:pt x="0" y="0"/>
                      </a:moveTo>
                      <a:lnTo>
                        <a:pt x="53" y="0"/>
                      </a:lnTo>
                      <a:lnTo>
                        <a:pt x="53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34" y="0"/>
                      </a:lnTo>
                      <a:lnTo>
                        <a:pt x="3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7" name="Freeform 1096">
                  <a:extLst>
                    <a:ext uri="{FF2B5EF4-FFF2-40B4-BE49-F238E27FC236}">
                      <a16:creationId xmlns:a16="http://schemas.microsoft.com/office/drawing/2014/main" id="{560CC0C1-F4B8-49D9-8391-1E084A3F7C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7" cy="64"/>
                </a:xfrm>
                <a:custGeom>
                  <a:avLst/>
                  <a:gdLst>
                    <a:gd name="T0" fmla="*/ 0 w 34"/>
                    <a:gd name="T1" fmla="*/ 0 h 127"/>
                    <a:gd name="T2" fmla="*/ 34 w 34"/>
                    <a:gd name="T3" fmla="*/ 0 h 127"/>
                    <a:gd name="T4" fmla="*/ 34 w 34"/>
                    <a:gd name="T5" fmla="*/ 127 h 127"/>
                    <a:gd name="T6" fmla="*/ 0 w 34"/>
                    <a:gd name="T7" fmla="*/ 127 h 127"/>
                    <a:gd name="T8" fmla="*/ 0 w 34"/>
                    <a:gd name="T9" fmla="*/ 0 h 127"/>
                    <a:gd name="T10" fmla="*/ 0 w 34"/>
                    <a:gd name="T11" fmla="*/ 0 h 127"/>
                    <a:gd name="T12" fmla="*/ 17 w 34"/>
                    <a:gd name="T13" fmla="*/ 0 h 127"/>
                    <a:gd name="T14" fmla="*/ 17 w 34"/>
                    <a:gd name="T15" fmla="*/ 127 h 127"/>
                    <a:gd name="T16" fmla="*/ 0 w 34"/>
                    <a:gd name="T17" fmla="*/ 127 h 127"/>
                    <a:gd name="T18" fmla="*/ 0 w 34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127">
                      <a:moveTo>
                        <a:pt x="0" y="0"/>
                      </a:moveTo>
                      <a:lnTo>
                        <a:pt x="34" y="0"/>
                      </a:lnTo>
                      <a:lnTo>
                        <a:pt x="34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17" y="0"/>
                      </a:lnTo>
                      <a:lnTo>
                        <a:pt x="1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8" name="Freeform 1097">
                  <a:extLst>
                    <a:ext uri="{FF2B5EF4-FFF2-40B4-BE49-F238E27FC236}">
                      <a16:creationId xmlns:a16="http://schemas.microsoft.com/office/drawing/2014/main" id="{E7B8F392-E7E2-49CF-8FC1-61D2AA485B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8" cy="64"/>
                </a:xfrm>
                <a:custGeom>
                  <a:avLst/>
                  <a:gdLst>
                    <a:gd name="T0" fmla="*/ 0 w 17"/>
                    <a:gd name="T1" fmla="*/ 0 h 127"/>
                    <a:gd name="T2" fmla="*/ 17 w 17"/>
                    <a:gd name="T3" fmla="*/ 0 h 127"/>
                    <a:gd name="T4" fmla="*/ 17 w 17"/>
                    <a:gd name="T5" fmla="*/ 127 h 127"/>
                    <a:gd name="T6" fmla="*/ 0 w 17"/>
                    <a:gd name="T7" fmla="*/ 127 h 127"/>
                    <a:gd name="T8" fmla="*/ 0 w 17"/>
                    <a:gd name="T9" fmla="*/ 0 h 127"/>
                    <a:gd name="T10" fmla="*/ 0 w 17"/>
                    <a:gd name="T11" fmla="*/ 0 h 127"/>
                    <a:gd name="T12" fmla="*/ 0 w 17"/>
                    <a:gd name="T13" fmla="*/ 0 h 127"/>
                    <a:gd name="T14" fmla="*/ 0 w 17"/>
                    <a:gd name="T15" fmla="*/ 127 h 127"/>
                    <a:gd name="T16" fmla="*/ 0 w 17"/>
                    <a:gd name="T17" fmla="*/ 127 h 127"/>
                    <a:gd name="T18" fmla="*/ 0 w 17"/>
                    <a:gd name="T19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127">
                      <a:moveTo>
                        <a:pt x="0" y="0"/>
                      </a:moveTo>
                      <a:lnTo>
                        <a:pt x="17" y="0"/>
                      </a:lnTo>
                      <a:lnTo>
                        <a:pt x="1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9" name="Freeform 1098">
                  <a:extLst>
                    <a:ext uri="{FF2B5EF4-FFF2-40B4-BE49-F238E27FC236}">
                      <a16:creationId xmlns:a16="http://schemas.microsoft.com/office/drawing/2014/main" id="{306D3200-81A7-4638-AC0F-BC3CA61065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3" y="331"/>
                  <a:ext cx="1" cy="64"/>
                </a:xfrm>
                <a:custGeom>
                  <a:avLst/>
                  <a:gdLst>
                    <a:gd name="T0" fmla="*/ 0 h 127"/>
                    <a:gd name="T1" fmla="*/ 0 h 127"/>
                    <a:gd name="T2" fmla="*/ 127 h 127"/>
                    <a:gd name="T3" fmla="*/ 127 h 127"/>
                    <a:gd name="T4" fmla="*/ 0 h 127"/>
                    <a:gd name="T5" fmla="*/ 0 h 127"/>
                    <a:gd name="T6" fmla="*/ 0 h 127"/>
                    <a:gd name="T7" fmla="*/ 127 h 127"/>
                    <a:gd name="T8" fmla="*/ 127 h 127"/>
                    <a:gd name="T9" fmla="*/ 0 h 12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12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957D03D9-E54E-435D-859B-8253D57A8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823" y="331"/>
                  <a:ext cx="340" cy="64"/>
                </a:xfrm>
                <a:prstGeom prst="rect">
                  <a:avLst/>
                </a:prstGeom>
                <a:noFill/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1" name="Freeform 1100">
                  <a:extLst>
                    <a:ext uri="{FF2B5EF4-FFF2-40B4-BE49-F238E27FC236}">
                      <a16:creationId xmlns:a16="http://schemas.microsoft.com/office/drawing/2014/main" id="{AFE5EBBA-E5A4-4BEE-A61D-A562EE9C24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6" y="347"/>
                  <a:ext cx="334" cy="8"/>
                </a:xfrm>
                <a:custGeom>
                  <a:avLst/>
                  <a:gdLst>
                    <a:gd name="T0" fmla="*/ 0 w 670"/>
                    <a:gd name="T1" fmla="*/ 0 h 18"/>
                    <a:gd name="T2" fmla="*/ 670 w 670"/>
                    <a:gd name="T3" fmla="*/ 0 h 18"/>
                    <a:gd name="T4" fmla="*/ 670 w 670"/>
                    <a:gd name="T5" fmla="*/ 18 h 18"/>
                    <a:gd name="T6" fmla="*/ 0 w 670"/>
                    <a:gd name="T7" fmla="*/ 18 h 18"/>
                    <a:gd name="T8" fmla="*/ 0 w 670"/>
                    <a:gd name="T9" fmla="*/ 0 h 18"/>
                    <a:gd name="T10" fmla="*/ 0 w 670"/>
                    <a:gd name="T11" fmla="*/ 4 h 18"/>
                    <a:gd name="T12" fmla="*/ 670 w 670"/>
                    <a:gd name="T13" fmla="*/ 4 h 18"/>
                    <a:gd name="T14" fmla="*/ 670 w 670"/>
                    <a:gd name="T15" fmla="*/ 14 h 18"/>
                    <a:gd name="T16" fmla="*/ 0 w 670"/>
                    <a:gd name="T17" fmla="*/ 14 h 18"/>
                    <a:gd name="T18" fmla="*/ 0 w 670"/>
                    <a:gd name="T19" fmla="*/ 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70" h="18">
                      <a:moveTo>
                        <a:pt x="0" y="0"/>
                      </a:moveTo>
                      <a:lnTo>
                        <a:pt x="670" y="0"/>
                      </a:lnTo>
                      <a:lnTo>
                        <a:pt x="670" y="18"/>
                      </a:lnTo>
                      <a:lnTo>
                        <a:pt x="0" y="18"/>
                      </a:lnTo>
                      <a:lnTo>
                        <a:pt x="0" y="0"/>
                      </a:lnTo>
                      <a:close/>
                      <a:moveTo>
                        <a:pt x="0" y="4"/>
                      </a:moveTo>
                      <a:lnTo>
                        <a:pt x="670" y="4"/>
                      </a:lnTo>
                      <a:lnTo>
                        <a:pt x="670" y="14"/>
                      </a:lnTo>
                      <a:lnTo>
                        <a:pt x="0" y="1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2" name="Freeform 1101">
                  <a:extLst>
                    <a:ext uri="{FF2B5EF4-FFF2-40B4-BE49-F238E27FC236}">
                      <a16:creationId xmlns:a16="http://schemas.microsoft.com/office/drawing/2014/main" id="{F8C709B2-B25F-4513-8F7B-77C8AE20D1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26" y="349"/>
                  <a:ext cx="334" cy="4"/>
                </a:xfrm>
                <a:custGeom>
                  <a:avLst/>
                  <a:gdLst>
                    <a:gd name="T0" fmla="*/ 0 w 670"/>
                    <a:gd name="T1" fmla="*/ 0 h 10"/>
                    <a:gd name="T2" fmla="*/ 670 w 670"/>
                    <a:gd name="T3" fmla="*/ 0 h 10"/>
                    <a:gd name="T4" fmla="*/ 670 w 670"/>
                    <a:gd name="T5" fmla="*/ 10 h 10"/>
                    <a:gd name="T6" fmla="*/ 0 w 670"/>
                    <a:gd name="T7" fmla="*/ 10 h 10"/>
                    <a:gd name="T8" fmla="*/ 0 w 670"/>
                    <a:gd name="T9" fmla="*/ 0 h 10"/>
                    <a:gd name="T10" fmla="*/ 0 w 670"/>
                    <a:gd name="T11" fmla="*/ 4 h 10"/>
                    <a:gd name="T12" fmla="*/ 670 w 670"/>
                    <a:gd name="T13" fmla="*/ 4 h 10"/>
                    <a:gd name="T14" fmla="*/ 670 w 670"/>
                    <a:gd name="T15" fmla="*/ 4 h 10"/>
                    <a:gd name="T16" fmla="*/ 0 w 670"/>
                    <a:gd name="T17" fmla="*/ 4 h 10"/>
                    <a:gd name="T18" fmla="*/ 0 w 670"/>
                    <a:gd name="T19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70" h="10">
                      <a:moveTo>
                        <a:pt x="0" y="0"/>
                      </a:moveTo>
                      <a:lnTo>
                        <a:pt x="670" y="0"/>
                      </a:lnTo>
                      <a:lnTo>
                        <a:pt x="670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  <a:moveTo>
                        <a:pt x="0" y="4"/>
                      </a:moveTo>
                      <a:lnTo>
                        <a:pt x="670" y="4"/>
                      </a:lnTo>
                      <a:lnTo>
                        <a:pt x="67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A4E05FA1-39BB-4461-BA16-D326AFCBF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826" y="347"/>
                  <a:ext cx="334" cy="8"/>
                </a:xfrm>
                <a:prstGeom prst="rect">
                  <a:avLst/>
                </a:prstGeom>
                <a:no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140F37CB-92C4-4987-943E-BA9402689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854" y="347"/>
                  <a:ext cx="59" cy="8"/>
                </a:xfrm>
                <a:prstGeom prst="rect">
                  <a:avLst/>
                </a:prstGeom>
                <a:solidFill>
                  <a:srgbClr val="000000"/>
                </a:solidFill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5" name="Freeform 1104">
                  <a:extLst>
                    <a:ext uri="{FF2B5EF4-FFF2-40B4-BE49-F238E27FC236}">
                      <a16:creationId xmlns:a16="http://schemas.microsoft.com/office/drawing/2014/main" id="{D0B01F40-DA66-4A4B-B98E-54371B0368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36" y="364"/>
                  <a:ext cx="23" cy="22"/>
                </a:xfrm>
                <a:custGeom>
                  <a:avLst/>
                  <a:gdLst>
                    <a:gd name="T0" fmla="*/ 0 w 47"/>
                    <a:gd name="T1" fmla="*/ 23 h 44"/>
                    <a:gd name="T2" fmla="*/ 24 w 47"/>
                    <a:gd name="T3" fmla="*/ 0 h 44"/>
                    <a:gd name="T4" fmla="*/ 47 w 47"/>
                    <a:gd name="T5" fmla="*/ 23 h 44"/>
                    <a:gd name="T6" fmla="*/ 24 w 47"/>
                    <a:gd name="T7" fmla="*/ 44 h 44"/>
                    <a:gd name="T8" fmla="*/ 0 w 47"/>
                    <a:gd name="T9" fmla="*/ 23 h 44"/>
                    <a:gd name="T10" fmla="*/ 6 w 47"/>
                    <a:gd name="T11" fmla="*/ 23 h 44"/>
                    <a:gd name="T12" fmla="*/ 25 w 47"/>
                    <a:gd name="T13" fmla="*/ 2 h 44"/>
                    <a:gd name="T14" fmla="*/ 47 w 47"/>
                    <a:gd name="T15" fmla="*/ 23 h 44"/>
                    <a:gd name="T16" fmla="*/ 25 w 47"/>
                    <a:gd name="T17" fmla="*/ 42 h 44"/>
                    <a:gd name="T18" fmla="*/ 6 w 47"/>
                    <a:gd name="T19" fmla="*/ 2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" h="44">
                      <a:moveTo>
                        <a:pt x="0" y="23"/>
                      </a:moveTo>
                      <a:lnTo>
                        <a:pt x="24" y="0"/>
                      </a:lnTo>
                      <a:lnTo>
                        <a:pt x="47" y="23"/>
                      </a:lnTo>
                      <a:lnTo>
                        <a:pt x="24" y="44"/>
                      </a:lnTo>
                      <a:lnTo>
                        <a:pt x="0" y="23"/>
                      </a:lnTo>
                      <a:close/>
                      <a:moveTo>
                        <a:pt x="6" y="23"/>
                      </a:moveTo>
                      <a:lnTo>
                        <a:pt x="25" y="2"/>
                      </a:lnTo>
                      <a:lnTo>
                        <a:pt x="47" y="23"/>
                      </a:lnTo>
                      <a:lnTo>
                        <a:pt x="25" y="42"/>
                      </a:lnTo>
                      <a:lnTo>
                        <a:pt x="6" y="2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6" name="Freeform 1105">
                  <a:extLst>
                    <a:ext uri="{FF2B5EF4-FFF2-40B4-BE49-F238E27FC236}">
                      <a16:creationId xmlns:a16="http://schemas.microsoft.com/office/drawing/2014/main" id="{4EEFB8AD-6A67-4A33-9553-1A0BD9A614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39" y="365"/>
                  <a:ext cx="20" cy="20"/>
                </a:xfrm>
                <a:custGeom>
                  <a:avLst/>
                  <a:gdLst>
                    <a:gd name="T0" fmla="*/ 0 w 41"/>
                    <a:gd name="T1" fmla="*/ 21 h 40"/>
                    <a:gd name="T2" fmla="*/ 19 w 41"/>
                    <a:gd name="T3" fmla="*/ 0 h 40"/>
                    <a:gd name="T4" fmla="*/ 41 w 41"/>
                    <a:gd name="T5" fmla="*/ 21 h 40"/>
                    <a:gd name="T6" fmla="*/ 19 w 41"/>
                    <a:gd name="T7" fmla="*/ 40 h 40"/>
                    <a:gd name="T8" fmla="*/ 0 w 41"/>
                    <a:gd name="T9" fmla="*/ 21 h 40"/>
                    <a:gd name="T10" fmla="*/ 6 w 41"/>
                    <a:gd name="T11" fmla="*/ 21 h 40"/>
                    <a:gd name="T12" fmla="*/ 23 w 41"/>
                    <a:gd name="T13" fmla="*/ 4 h 40"/>
                    <a:gd name="T14" fmla="*/ 41 w 41"/>
                    <a:gd name="T15" fmla="*/ 21 h 40"/>
                    <a:gd name="T16" fmla="*/ 23 w 41"/>
                    <a:gd name="T17" fmla="*/ 36 h 40"/>
                    <a:gd name="T18" fmla="*/ 6 w 41"/>
                    <a:gd name="T19" fmla="*/ 2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40">
                      <a:moveTo>
                        <a:pt x="0" y="21"/>
                      </a:moveTo>
                      <a:lnTo>
                        <a:pt x="19" y="0"/>
                      </a:lnTo>
                      <a:lnTo>
                        <a:pt x="41" y="21"/>
                      </a:lnTo>
                      <a:lnTo>
                        <a:pt x="19" y="40"/>
                      </a:lnTo>
                      <a:lnTo>
                        <a:pt x="0" y="21"/>
                      </a:lnTo>
                      <a:close/>
                      <a:moveTo>
                        <a:pt x="6" y="21"/>
                      </a:moveTo>
                      <a:lnTo>
                        <a:pt x="23" y="4"/>
                      </a:lnTo>
                      <a:lnTo>
                        <a:pt x="41" y="21"/>
                      </a:lnTo>
                      <a:lnTo>
                        <a:pt x="23" y="36"/>
                      </a:lnTo>
                      <a:lnTo>
                        <a:pt x="6" y="21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7" name="Freeform 1106">
                  <a:extLst>
                    <a:ext uri="{FF2B5EF4-FFF2-40B4-BE49-F238E27FC236}">
                      <a16:creationId xmlns:a16="http://schemas.microsoft.com/office/drawing/2014/main" id="{D49A1106-838F-4860-A702-3B605687E6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2" y="367"/>
                  <a:ext cx="17" cy="16"/>
                </a:xfrm>
                <a:custGeom>
                  <a:avLst/>
                  <a:gdLst>
                    <a:gd name="T0" fmla="*/ 0 w 35"/>
                    <a:gd name="T1" fmla="*/ 17 h 32"/>
                    <a:gd name="T2" fmla="*/ 17 w 35"/>
                    <a:gd name="T3" fmla="*/ 0 h 32"/>
                    <a:gd name="T4" fmla="*/ 35 w 35"/>
                    <a:gd name="T5" fmla="*/ 17 h 32"/>
                    <a:gd name="T6" fmla="*/ 17 w 35"/>
                    <a:gd name="T7" fmla="*/ 32 h 32"/>
                    <a:gd name="T8" fmla="*/ 0 w 35"/>
                    <a:gd name="T9" fmla="*/ 17 h 32"/>
                    <a:gd name="T10" fmla="*/ 6 w 35"/>
                    <a:gd name="T11" fmla="*/ 17 h 32"/>
                    <a:gd name="T12" fmla="*/ 19 w 35"/>
                    <a:gd name="T13" fmla="*/ 2 h 32"/>
                    <a:gd name="T14" fmla="*/ 35 w 35"/>
                    <a:gd name="T15" fmla="*/ 17 h 32"/>
                    <a:gd name="T16" fmla="*/ 19 w 35"/>
                    <a:gd name="T17" fmla="*/ 30 h 32"/>
                    <a:gd name="T18" fmla="*/ 6 w 35"/>
                    <a:gd name="T19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" h="32">
                      <a:moveTo>
                        <a:pt x="0" y="17"/>
                      </a:moveTo>
                      <a:lnTo>
                        <a:pt x="17" y="0"/>
                      </a:lnTo>
                      <a:lnTo>
                        <a:pt x="35" y="17"/>
                      </a:lnTo>
                      <a:lnTo>
                        <a:pt x="17" y="32"/>
                      </a:lnTo>
                      <a:lnTo>
                        <a:pt x="0" y="17"/>
                      </a:lnTo>
                      <a:close/>
                      <a:moveTo>
                        <a:pt x="6" y="17"/>
                      </a:moveTo>
                      <a:lnTo>
                        <a:pt x="19" y="2"/>
                      </a:lnTo>
                      <a:lnTo>
                        <a:pt x="35" y="17"/>
                      </a:lnTo>
                      <a:lnTo>
                        <a:pt x="19" y="30"/>
                      </a:lnTo>
                      <a:lnTo>
                        <a:pt x="6" y="17"/>
                      </a:lnTo>
                      <a:close/>
                    </a:path>
                  </a:pathLst>
                </a:custGeom>
                <a:solidFill>
                  <a:srgbClr val="AEAE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8" name="Freeform 1107">
                  <a:extLst>
                    <a:ext uri="{FF2B5EF4-FFF2-40B4-BE49-F238E27FC236}">
                      <a16:creationId xmlns:a16="http://schemas.microsoft.com/office/drawing/2014/main" id="{55DA5D8E-645F-43F9-B0F1-936885502D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5" y="368"/>
                  <a:ext cx="14" cy="14"/>
                </a:xfrm>
                <a:custGeom>
                  <a:avLst/>
                  <a:gdLst>
                    <a:gd name="T0" fmla="*/ 0 w 29"/>
                    <a:gd name="T1" fmla="*/ 15 h 28"/>
                    <a:gd name="T2" fmla="*/ 13 w 29"/>
                    <a:gd name="T3" fmla="*/ 0 h 28"/>
                    <a:gd name="T4" fmla="*/ 29 w 29"/>
                    <a:gd name="T5" fmla="*/ 15 h 28"/>
                    <a:gd name="T6" fmla="*/ 13 w 29"/>
                    <a:gd name="T7" fmla="*/ 28 h 28"/>
                    <a:gd name="T8" fmla="*/ 0 w 29"/>
                    <a:gd name="T9" fmla="*/ 15 h 28"/>
                    <a:gd name="T10" fmla="*/ 6 w 29"/>
                    <a:gd name="T11" fmla="*/ 15 h 28"/>
                    <a:gd name="T12" fmla="*/ 17 w 29"/>
                    <a:gd name="T13" fmla="*/ 3 h 28"/>
                    <a:gd name="T14" fmla="*/ 29 w 29"/>
                    <a:gd name="T15" fmla="*/ 15 h 28"/>
                    <a:gd name="T16" fmla="*/ 17 w 29"/>
                    <a:gd name="T17" fmla="*/ 25 h 28"/>
                    <a:gd name="T18" fmla="*/ 6 w 29"/>
                    <a:gd name="T19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" h="28">
                      <a:moveTo>
                        <a:pt x="0" y="15"/>
                      </a:moveTo>
                      <a:lnTo>
                        <a:pt x="13" y="0"/>
                      </a:lnTo>
                      <a:lnTo>
                        <a:pt x="29" y="15"/>
                      </a:lnTo>
                      <a:lnTo>
                        <a:pt x="13" y="28"/>
                      </a:lnTo>
                      <a:lnTo>
                        <a:pt x="0" y="15"/>
                      </a:lnTo>
                      <a:close/>
                      <a:moveTo>
                        <a:pt x="6" y="15"/>
                      </a:moveTo>
                      <a:lnTo>
                        <a:pt x="17" y="3"/>
                      </a:lnTo>
                      <a:lnTo>
                        <a:pt x="29" y="15"/>
                      </a:lnTo>
                      <a:lnTo>
                        <a:pt x="17" y="25"/>
                      </a:lnTo>
                      <a:lnTo>
                        <a:pt x="6" y="15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9" name="Freeform 1108">
                  <a:extLst>
                    <a:ext uri="{FF2B5EF4-FFF2-40B4-BE49-F238E27FC236}">
                      <a16:creationId xmlns:a16="http://schemas.microsoft.com/office/drawing/2014/main" id="{0D9C0F63-2753-40F3-A97C-C2B1A3500F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8" y="370"/>
                  <a:ext cx="11" cy="10"/>
                </a:xfrm>
                <a:custGeom>
                  <a:avLst/>
                  <a:gdLst>
                    <a:gd name="T0" fmla="*/ 0 w 23"/>
                    <a:gd name="T1" fmla="*/ 12 h 22"/>
                    <a:gd name="T2" fmla="*/ 11 w 23"/>
                    <a:gd name="T3" fmla="*/ 0 h 22"/>
                    <a:gd name="T4" fmla="*/ 23 w 23"/>
                    <a:gd name="T5" fmla="*/ 12 h 22"/>
                    <a:gd name="T6" fmla="*/ 11 w 23"/>
                    <a:gd name="T7" fmla="*/ 22 h 22"/>
                    <a:gd name="T8" fmla="*/ 0 w 23"/>
                    <a:gd name="T9" fmla="*/ 12 h 22"/>
                    <a:gd name="T10" fmla="*/ 5 w 23"/>
                    <a:gd name="T11" fmla="*/ 12 h 22"/>
                    <a:gd name="T12" fmla="*/ 13 w 23"/>
                    <a:gd name="T13" fmla="*/ 2 h 22"/>
                    <a:gd name="T14" fmla="*/ 23 w 23"/>
                    <a:gd name="T15" fmla="*/ 12 h 22"/>
                    <a:gd name="T16" fmla="*/ 13 w 23"/>
                    <a:gd name="T17" fmla="*/ 20 h 22"/>
                    <a:gd name="T18" fmla="*/ 5 w 23"/>
                    <a:gd name="T19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22">
                      <a:moveTo>
                        <a:pt x="0" y="12"/>
                      </a:moveTo>
                      <a:lnTo>
                        <a:pt x="11" y="0"/>
                      </a:lnTo>
                      <a:lnTo>
                        <a:pt x="23" y="12"/>
                      </a:lnTo>
                      <a:lnTo>
                        <a:pt x="11" y="22"/>
                      </a:lnTo>
                      <a:lnTo>
                        <a:pt x="0" y="12"/>
                      </a:lnTo>
                      <a:close/>
                      <a:moveTo>
                        <a:pt x="5" y="12"/>
                      </a:moveTo>
                      <a:lnTo>
                        <a:pt x="13" y="2"/>
                      </a:lnTo>
                      <a:lnTo>
                        <a:pt x="23" y="12"/>
                      </a:lnTo>
                      <a:lnTo>
                        <a:pt x="13" y="20"/>
                      </a:lnTo>
                      <a:lnTo>
                        <a:pt x="5" y="12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0" name="Freeform 1109">
                  <a:extLst>
                    <a:ext uri="{FF2B5EF4-FFF2-40B4-BE49-F238E27FC236}">
                      <a16:creationId xmlns:a16="http://schemas.microsoft.com/office/drawing/2014/main" id="{ACC39C87-24EC-403D-8B1D-09F2D4F476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51" y="371"/>
                  <a:ext cx="8" cy="8"/>
                </a:xfrm>
                <a:custGeom>
                  <a:avLst/>
                  <a:gdLst>
                    <a:gd name="T0" fmla="*/ 0 w 18"/>
                    <a:gd name="T1" fmla="*/ 10 h 18"/>
                    <a:gd name="T2" fmla="*/ 8 w 18"/>
                    <a:gd name="T3" fmla="*/ 0 h 18"/>
                    <a:gd name="T4" fmla="*/ 18 w 18"/>
                    <a:gd name="T5" fmla="*/ 10 h 18"/>
                    <a:gd name="T6" fmla="*/ 8 w 18"/>
                    <a:gd name="T7" fmla="*/ 18 h 18"/>
                    <a:gd name="T8" fmla="*/ 0 w 18"/>
                    <a:gd name="T9" fmla="*/ 10 h 18"/>
                    <a:gd name="T10" fmla="*/ 6 w 18"/>
                    <a:gd name="T11" fmla="*/ 10 h 18"/>
                    <a:gd name="T12" fmla="*/ 12 w 18"/>
                    <a:gd name="T13" fmla="*/ 4 h 18"/>
                    <a:gd name="T14" fmla="*/ 18 w 18"/>
                    <a:gd name="T15" fmla="*/ 10 h 18"/>
                    <a:gd name="T16" fmla="*/ 12 w 18"/>
                    <a:gd name="T17" fmla="*/ 14 h 18"/>
                    <a:gd name="T18" fmla="*/ 6 w 18"/>
                    <a:gd name="T1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0" y="10"/>
                      </a:moveTo>
                      <a:lnTo>
                        <a:pt x="8" y="0"/>
                      </a:lnTo>
                      <a:lnTo>
                        <a:pt x="18" y="10"/>
                      </a:lnTo>
                      <a:lnTo>
                        <a:pt x="8" y="18"/>
                      </a:lnTo>
                      <a:lnTo>
                        <a:pt x="0" y="10"/>
                      </a:lnTo>
                      <a:close/>
                      <a:moveTo>
                        <a:pt x="6" y="10"/>
                      </a:moveTo>
                      <a:lnTo>
                        <a:pt x="12" y="4"/>
                      </a:lnTo>
                      <a:lnTo>
                        <a:pt x="18" y="10"/>
                      </a:lnTo>
                      <a:lnTo>
                        <a:pt x="12" y="14"/>
                      </a:lnTo>
                      <a:lnTo>
                        <a:pt x="6" y="10"/>
                      </a:lnTo>
                      <a:close/>
                    </a:path>
                  </a:pathLst>
                </a:custGeom>
                <a:solidFill>
                  <a:srgbClr val="D5D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1" name="Freeform 1110">
                  <a:extLst>
                    <a:ext uri="{FF2B5EF4-FFF2-40B4-BE49-F238E27FC236}">
                      <a16:creationId xmlns:a16="http://schemas.microsoft.com/office/drawing/2014/main" id="{6E506AA8-8EAC-4665-A7A4-B65712111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54" y="373"/>
                  <a:ext cx="5" cy="4"/>
                </a:xfrm>
                <a:custGeom>
                  <a:avLst/>
                  <a:gdLst>
                    <a:gd name="T0" fmla="*/ 0 w 12"/>
                    <a:gd name="T1" fmla="*/ 6 h 10"/>
                    <a:gd name="T2" fmla="*/ 6 w 12"/>
                    <a:gd name="T3" fmla="*/ 0 h 10"/>
                    <a:gd name="T4" fmla="*/ 12 w 12"/>
                    <a:gd name="T5" fmla="*/ 6 h 10"/>
                    <a:gd name="T6" fmla="*/ 6 w 12"/>
                    <a:gd name="T7" fmla="*/ 10 h 10"/>
                    <a:gd name="T8" fmla="*/ 0 w 12"/>
                    <a:gd name="T9" fmla="*/ 6 h 10"/>
                    <a:gd name="T10" fmla="*/ 6 w 12"/>
                    <a:gd name="T11" fmla="*/ 6 h 10"/>
                    <a:gd name="T12" fmla="*/ 8 w 12"/>
                    <a:gd name="T13" fmla="*/ 2 h 10"/>
                    <a:gd name="T14" fmla="*/ 12 w 12"/>
                    <a:gd name="T15" fmla="*/ 6 h 10"/>
                    <a:gd name="T16" fmla="*/ 8 w 12"/>
                    <a:gd name="T17" fmla="*/ 8 h 10"/>
                    <a:gd name="T18" fmla="*/ 6 w 12"/>
                    <a:gd name="T1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0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6" y="10"/>
                      </a:lnTo>
                      <a:lnTo>
                        <a:pt x="0" y="6"/>
                      </a:lnTo>
                      <a:close/>
                      <a:moveTo>
                        <a:pt x="6" y="6"/>
                      </a:moveTo>
                      <a:lnTo>
                        <a:pt x="8" y="2"/>
                      </a:lnTo>
                      <a:lnTo>
                        <a:pt x="12" y="6"/>
                      </a:lnTo>
                      <a:lnTo>
                        <a:pt x="8" y="8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2" name="Freeform 1111">
                  <a:extLst>
                    <a:ext uri="{FF2B5EF4-FFF2-40B4-BE49-F238E27FC236}">
                      <a16:creationId xmlns:a16="http://schemas.microsoft.com/office/drawing/2014/main" id="{3EAE01AE-CA9E-4E59-8C83-4E4C6A70DC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56" y="374"/>
                  <a:ext cx="3" cy="2"/>
                </a:xfrm>
                <a:custGeom>
                  <a:avLst/>
                  <a:gdLst>
                    <a:gd name="T0" fmla="*/ 0 w 6"/>
                    <a:gd name="T1" fmla="*/ 4 h 6"/>
                    <a:gd name="T2" fmla="*/ 2 w 6"/>
                    <a:gd name="T3" fmla="*/ 0 h 6"/>
                    <a:gd name="T4" fmla="*/ 6 w 6"/>
                    <a:gd name="T5" fmla="*/ 4 h 6"/>
                    <a:gd name="T6" fmla="*/ 2 w 6"/>
                    <a:gd name="T7" fmla="*/ 6 h 6"/>
                    <a:gd name="T8" fmla="*/ 0 w 6"/>
                    <a:gd name="T9" fmla="*/ 4 h 6"/>
                    <a:gd name="T10" fmla="*/ 6 w 6"/>
                    <a:gd name="T11" fmla="*/ 4 h 6"/>
                    <a:gd name="T12" fmla="*/ 6 w 6"/>
                    <a:gd name="T13" fmla="*/ 4 h 6"/>
                    <a:gd name="T14" fmla="*/ 6 w 6"/>
                    <a:gd name="T15" fmla="*/ 4 h 6"/>
                    <a:gd name="T16" fmla="*/ 6 w 6"/>
                    <a:gd name="T17" fmla="*/ 4 h 6"/>
                    <a:gd name="T18" fmla="*/ 6 w 6"/>
                    <a:gd name="T19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3" name="Freeform 1112">
                  <a:extLst>
                    <a:ext uri="{FF2B5EF4-FFF2-40B4-BE49-F238E27FC236}">
                      <a16:creationId xmlns:a16="http://schemas.microsoft.com/office/drawing/2014/main" id="{31A44BAA-709E-4C8F-946D-C1C8C3B728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75" y="376"/>
                  <a:ext cx="32" cy="9"/>
                </a:xfrm>
                <a:custGeom>
                  <a:avLst/>
                  <a:gdLst>
                    <a:gd name="T0" fmla="*/ 0 w 66"/>
                    <a:gd name="T1" fmla="*/ 0 h 17"/>
                    <a:gd name="T2" fmla="*/ 66 w 66"/>
                    <a:gd name="T3" fmla="*/ 0 h 17"/>
                    <a:gd name="T4" fmla="*/ 66 w 66"/>
                    <a:gd name="T5" fmla="*/ 17 h 17"/>
                    <a:gd name="T6" fmla="*/ 0 w 66"/>
                    <a:gd name="T7" fmla="*/ 17 h 17"/>
                    <a:gd name="T8" fmla="*/ 0 w 66"/>
                    <a:gd name="T9" fmla="*/ 0 h 17"/>
                    <a:gd name="T10" fmla="*/ 4 w 66"/>
                    <a:gd name="T11" fmla="*/ 0 h 17"/>
                    <a:gd name="T12" fmla="*/ 62 w 66"/>
                    <a:gd name="T13" fmla="*/ 0 h 17"/>
                    <a:gd name="T14" fmla="*/ 62 w 66"/>
                    <a:gd name="T15" fmla="*/ 17 h 17"/>
                    <a:gd name="T16" fmla="*/ 4 w 66"/>
                    <a:gd name="T17" fmla="*/ 17 h 17"/>
                    <a:gd name="T18" fmla="*/ 4 w 66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17">
                      <a:moveTo>
                        <a:pt x="0" y="0"/>
                      </a:moveTo>
                      <a:lnTo>
                        <a:pt x="66" y="0"/>
                      </a:lnTo>
                      <a:lnTo>
                        <a:pt x="66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62" y="0"/>
                      </a:lnTo>
                      <a:lnTo>
                        <a:pt x="62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4" name="Freeform 1113">
                  <a:extLst>
                    <a:ext uri="{FF2B5EF4-FFF2-40B4-BE49-F238E27FC236}">
                      <a16:creationId xmlns:a16="http://schemas.microsoft.com/office/drawing/2014/main" id="{4442613D-00CF-40CA-AA57-97794DF4DB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77" y="376"/>
                  <a:ext cx="28" cy="9"/>
                </a:xfrm>
                <a:custGeom>
                  <a:avLst/>
                  <a:gdLst>
                    <a:gd name="T0" fmla="*/ 0 w 58"/>
                    <a:gd name="T1" fmla="*/ 0 h 17"/>
                    <a:gd name="T2" fmla="*/ 58 w 58"/>
                    <a:gd name="T3" fmla="*/ 0 h 17"/>
                    <a:gd name="T4" fmla="*/ 58 w 58"/>
                    <a:gd name="T5" fmla="*/ 17 h 17"/>
                    <a:gd name="T6" fmla="*/ 0 w 58"/>
                    <a:gd name="T7" fmla="*/ 17 h 17"/>
                    <a:gd name="T8" fmla="*/ 0 w 58"/>
                    <a:gd name="T9" fmla="*/ 0 h 17"/>
                    <a:gd name="T10" fmla="*/ 4 w 58"/>
                    <a:gd name="T11" fmla="*/ 0 h 17"/>
                    <a:gd name="T12" fmla="*/ 54 w 58"/>
                    <a:gd name="T13" fmla="*/ 0 h 17"/>
                    <a:gd name="T14" fmla="*/ 54 w 58"/>
                    <a:gd name="T15" fmla="*/ 17 h 17"/>
                    <a:gd name="T16" fmla="*/ 4 w 58"/>
                    <a:gd name="T17" fmla="*/ 17 h 17"/>
                    <a:gd name="T18" fmla="*/ 4 w 58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17">
                      <a:moveTo>
                        <a:pt x="0" y="0"/>
                      </a:moveTo>
                      <a:lnTo>
                        <a:pt x="58" y="0"/>
                      </a:lnTo>
                      <a:lnTo>
                        <a:pt x="58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54" y="0"/>
                      </a:lnTo>
                      <a:lnTo>
                        <a:pt x="54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1111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5" name="Freeform 1114">
                  <a:extLst>
                    <a:ext uri="{FF2B5EF4-FFF2-40B4-BE49-F238E27FC236}">
                      <a16:creationId xmlns:a16="http://schemas.microsoft.com/office/drawing/2014/main" id="{5D4660FE-E0B4-4011-BB6D-45FFA03EDE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79" y="376"/>
                  <a:ext cx="25" cy="9"/>
                </a:xfrm>
                <a:custGeom>
                  <a:avLst/>
                  <a:gdLst>
                    <a:gd name="T0" fmla="*/ 0 w 50"/>
                    <a:gd name="T1" fmla="*/ 0 h 17"/>
                    <a:gd name="T2" fmla="*/ 50 w 50"/>
                    <a:gd name="T3" fmla="*/ 0 h 17"/>
                    <a:gd name="T4" fmla="*/ 50 w 50"/>
                    <a:gd name="T5" fmla="*/ 17 h 17"/>
                    <a:gd name="T6" fmla="*/ 0 w 50"/>
                    <a:gd name="T7" fmla="*/ 17 h 17"/>
                    <a:gd name="T8" fmla="*/ 0 w 50"/>
                    <a:gd name="T9" fmla="*/ 0 h 17"/>
                    <a:gd name="T10" fmla="*/ 2 w 50"/>
                    <a:gd name="T11" fmla="*/ 0 h 17"/>
                    <a:gd name="T12" fmla="*/ 48 w 50"/>
                    <a:gd name="T13" fmla="*/ 0 h 17"/>
                    <a:gd name="T14" fmla="*/ 48 w 50"/>
                    <a:gd name="T15" fmla="*/ 17 h 17"/>
                    <a:gd name="T16" fmla="*/ 2 w 50"/>
                    <a:gd name="T17" fmla="*/ 17 h 17"/>
                    <a:gd name="T18" fmla="*/ 2 w 50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" h="17">
                      <a:moveTo>
                        <a:pt x="0" y="0"/>
                      </a:moveTo>
                      <a:lnTo>
                        <a:pt x="50" y="0"/>
                      </a:lnTo>
                      <a:lnTo>
                        <a:pt x="50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2" y="0"/>
                      </a:moveTo>
                      <a:lnTo>
                        <a:pt x="48" y="0"/>
                      </a:lnTo>
                      <a:lnTo>
                        <a:pt x="48" y="17"/>
                      </a:lnTo>
                      <a:lnTo>
                        <a:pt x="2" y="17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6" name="Freeform 1115">
                  <a:extLst>
                    <a:ext uri="{FF2B5EF4-FFF2-40B4-BE49-F238E27FC236}">
                      <a16:creationId xmlns:a16="http://schemas.microsoft.com/office/drawing/2014/main" id="{7B288500-E36E-4AA1-A0F6-6A0122752E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79" y="376"/>
                  <a:ext cx="24" cy="9"/>
                </a:xfrm>
                <a:custGeom>
                  <a:avLst/>
                  <a:gdLst>
                    <a:gd name="T0" fmla="*/ 0 w 46"/>
                    <a:gd name="T1" fmla="*/ 0 h 17"/>
                    <a:gd name="T2" fmla="*/ 46 w 46"/>
                    <a:gd name="T3" fmla="*/ 0 h 17"/>
                    <a:gd name="T4" fmla="*/ 46 w 46"/>
                    <a:gd name="T5" fmla="*/ 17 h 17"/>
                    <a:gd name="T6" fmla="*/ 0 w 46"/>
                    <a:gd name="T7" fmla="*/ 17 h 17"/>
                    <a:gd name="T8" fmla="*/ 0 w 46"/>
                    <a:gd name="T9" fmla="*/ 0 h 17"/>
                    <a:gd name="T10" fmla="*/ 4 w 46"/>
                    <a:gd name="T11" fmla="*/ 0 h 17"/>
                    <a:gd name="T12" fmla="*/ 42 w 46"/>
                    <a:gd name="T13" fmla="*/ 0 h 17"/>
                    <a:gd name="T14" fmla="*/ 42 w 46"/>
                    <a:gd name="T15" fmla="*/ 17 h 17"/>
                    <a:gd name="T16" fmla="*/ 4 w 46"/>
                    <a:gd name="T17" fmla="*/ 17 h 17"/>
                    <a:gd name="T18" fmla="*/ 4 w 46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17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42" y="0"/>
                      </a:lnTo>
                      <a:lnTo>
                        <a:pt x="42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93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7" name="Freeform 1116">
                  <a:extLst>
                    <a:ext uri="{FF2B5EF4-FFF2-40B4-BE49-F238E27FC236}">
                      <a16:creationId xmlns:a16="http://schemas.microsoft.com/office/drawing/2014/main" id="{9B47F44E-E6D0-4F6C-B825-E121E14597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81" y="376"/>
                  <a:ext cx="20" cy="9"/>
                </a:xfrm>
                <a:custGeom>
                  <a:avLst/>
                  <a:gdLst>
                    <a:gd name="T0" fmla="*/ 0 w 38"/>
                    <a:gd name="T1" fmla="*/ 0 h 17"/>
                    <a:gd name="T2" fmla="*/ 38 w 38"/>
                    <a:gd name="T3" fmla="*/ 0 h 17"/>
                    <a:gd name="T4" fmla="*/ 38 w 38"/>
                    <a:gd name="T5" fmla="*/ 17 h 17"/>
                    <a:gd name="T6" fmla="*/ 0 w 38"/>
                    <a:gd name="T7" fmla="*/ 17 h 17"/>
                    <a:gd name="T8" fmla="*/ 0 w 38"/>
                    <a:gd name="T9" fmla="*/ 0 h 17"/>
                    <a:gd name="T10" fmla="*/ 4 w 38"/>
                    <a:gd name="T11" fmla="*/ 0 h 17"/>
                    <a:gd name="T12" fmla="*/ 34 w 38"/>
                    <a:gd name="T13" fmla="*/ 0 h 17"/>
                    <a:gd name="T14" fmla="*/ 34 w 38"/>
                    <a:gd name="T15" fmla="*/ 17 h 17"/>
                    <a:gd name="T16" fmla="*/ 4 w 38"/>
                    <a:gd name="T17" fmla="*/ 17 h 17"/>
                    <a:gd name="T18" fmla="*/ 4 w 38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7">
                      <a:moveTo>
                        <a:pt x="0" y="0"/>
                      </a:moveTo>
                      <a:lnTo>
                        <a:pt x="38" y="0"/>
                      </a:lnTo>
                      <a:lnTo>
                        <a:pt x="38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34" y="0"/>
                      </a:lnTo>
                      <a:lnTo>
                        <a:pt x="34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535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8" name="Freeform 1117">
                  <a:extLst>
                    <a:ext uri="{FF2B5EF4-FFF2-40B4-BE49-F238E27FC236}">
                      <a16:creationId xmlns:a16="http://schemas.microsoft.com/office/drawing/2014/main" id="{88D7EDC8-A22E-4FF9-8B4D-97166A4B69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83" y="376"/>
                  <a:ext cx="16" cy="9"/>
                </a:xfrm>
                <a:custGeom>
                  <a:avLst/>
                  <a:gdLst>
                    <a:gd name="T0" fmla="*/ 0 w 30"/>
                    <a:gd name="T1" fmla="*/ 0 h 17"/>
                    <a:gd name="T2" fmla="*/ 30 w 30"/>
                    <a:gd name="T3" fmla="*/ 0 h 17"/>
                    <a:gd name="T4" fmla="*/ 30 w 30"/>
                    <a:gd name="T5" fmla="*/ 17 h 17"/>
                    <a:gd name="T6" fmla="*/ 0 w 30"/>
                    <a:gd name="T7" fmla="*/ 17 h 17"/>
                    <a:gd name="T8" fmla="*/ 0 w 30"/>
                    <a:gd name="T9" fmla="*/ 0 h 17"/>
                    <a:gd name="T10" fmla="*/ 4 w 30"/>
                    <a:gd name="T11" fmla="*/ 0 h 17"/>
                    <a:gd name="T12" fmla="*/ 27 w 30"/>
                    <a:gd name="T13" fmla="*/ 0 h 17"/>
                    <a:gd name="T14" fmla="*/ 27 w 30"/>
                    <a:gd name="T15" fmla="*/ 17 h 17"/>
                    <a:gd name="T16" fmla="*/ 4 w 30"/>
                    <a:gd name="T17" fmla="*/ 17 h 17"/>
                    <a:gd name="T18" fmla="*/ 4 w 30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7">
                      <a:moveTo>
                        <a:pt x="0" y="0"/>
                      </a:moveTo>
                      <a:lnTo>
                        <a:pt x="30" y="0"/>
                      </a:lnTo>
                      <a:lnTo>
                        <a:pt x="30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27" y="0"/>
                      </a:lnTo>
                      <a:lnTo>
                        <a:pt x="27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9" name="Freeform 1118">
                  <a:extLst>
                    <a:ext uri="{FF2B5EF4-FFF2-40B4-BE49-F238E27FC236}">
                      <a16:creationId xmlns:a16="http://schemas.microsoft.com/office/drawing/2014/main" id="{A92D48EE-944C-4EE7-AAEE-FE3C51E373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85" y="376"/>
                  <a:ext cx="12" cy="9"/>
                </a:xfrm>
                <a:custGeom>
                  <a:avLst/>
                  <a:gdLst>
                    <a:gd name="T0" fmla="*/ 0 w 23"/>
                    <a:gd name="T1" fmla="*/ 0 h 17"/>
                    <a:gd name="T2" fmla="*/ 23 w 23"/>
                    <a:gd name="T3" fmla="*/ 0 h 17"/>
                    <a:gd name="T4" fmla="*/ 23 w 23"/>
                    <a:gd name="T5" fmla="*/ 17 h 17"/>
                    <a:gd name="T6" fmla="*/ 0 w 23"/>
                    <a:gd name="T7" fmla="*/ 17 h 17"/>
                    <a:gd name="T8" fmla="*/ 0 w 23"/>
                    <a:gd name="T9" fmla="*/ 0 h 17"/>
                    <a:gd name="T10" fmla="*/ 3 w 23"/>
                    <a:gd name="T11" fmla="*/ 0 h 17"/>
                    <a:gd name="T12" fmla="*/ 19 w 23"/>
                    <a:gd name="T13" fmla="*/ 0 h 17"/>
                    <a:gd name="T14" fmla="*/ 19 w 23"/>
                    <a:gd name="T15" fmla="*/ 17 h 17"/>
                    <a:gd name="T16" fmla="*/ 3 w 23"/>
                    <a:gd name="T17" fmla="*/ 17 h 17"/>
                    <a:gd name="T18" fmla="*/ 3 w 23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17">
                      <a:moveTo>
                        <a:pt x="0" y="0"/>
                      </a:moveTo>
                      <a:lnTo>
                        <a:pt x="23" y="0"/>
                      </a:lnTo>
                      <a:lnTo>
                        <a:pt x="23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3" y="0"/>
                      </a:moveTo>
                      <a:lnTo>
                        <a:pt x="19" y="0"/>
                      </a:lnTo>
                      <a:lnTo>
                        <a:pt x="19" y="17"/>
                      </a:lnTo>
                      <a:lnTo>
                        <a:pt x="3" y="17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0" name="Freeform 1119">
                  <a:extLst>
                    <a:ext uri="{FF2B5EF4-FFF2-40B4-BE49-F238E27FC236}">
                      <a16:creationId xmlns:a16="http://schemas.microsoft.com/office/drawing/2014/main" id="{091DB938-5489-4501-A680-5A1B2CA4A7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87" y="376"/>
                  <a:ext cx="8" cy="9"/>
                </a:xfrm>
                <a:custGeom>
                  <a:avLst/>
                  <a:gdLst>
                    <a:gd name="T0" fmla="*/ 0 w 16"/>
                    <a:gd name="T1" fmla="*/ 0 h 17"/>
                    <a:gd name="T2" fmla="*/ 16 w 16"/>
                    <a:gd name="T3" fmla="*/ 0 h 17"/>
                    <a:gd name="T4" fmla="*/ 16 w 16"/>
                    <a:gd name="T5" fmla="*/ 17 h 17"/>
                    <a:gd name="T6" fmla="*/ 0 w 16"/>
                    <a:gd name="T7" fmla="*/ 17 h 17"/>
                    <a:gd name="T8" fmla="*/ 0 w 16"/>
                    <a:gd name="T9" fmla="*/ 0 h 17"/>
                    <a:gd name="T10" fmla="*/ 4 w 16"/>
                    <a:gd name="T11" fmla="*/ 0 h 17"/>
                    <a:gd name="T12" fmla="*/ 12 w 16"/>
                    <a:gd name="T13" fmla="*/ 0 h 17"/>
                    <a:gd name="T14" fmla="*/ 12 w 16"/>
                    <a:gd name="T15" fmla="*/ 17 h 17"/>
                    <a:gd name="T16" fmla="*/ 4 w 16"/>
                    <a:gd name="T17" fmla="*/ 17 h 17"/>
                    <a:gd name="T18" fmla="*/ 4 w 16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7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12" y="0"/>
                      </a:lnTo>
                      <a:lnTo>
                        <a:pt x="12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8B8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1" name="Freeform 1120">
                  <a:extLst>
                    <a:ext uri="{FF2B5EF4-FFF2-40B4-BE49-F238E27FC236}">
                      <a16:creationId xmlns:a16="http://schemas.microsoft.com/office/drawing/2014/main" id="{AB70A434-F498-4327-97A7-7BCD3404E0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89" y="376"/>
                  <a:ext cx="4" cy="9"/>
                </a:xfrm>
                <a:custGeom>
                  <a:avLst/>
                  <a:gdLst>
                    <a:gd name="T0" fmla="*/ 0 w 8"/>
                    <a:gd name="T1" fmla="*/ 0 h 17"/>
                    <a:gd name="T2" fmla="*/ 8 w 8"/>
                    <a:gd name="T3" fmla="*/ 0 h 17"/>
                    <a:gd name="T4" fmla="*/ 8 w 8"/>
                    <a:gd name="T5" fmla="*/ 17 h 17"/>
                    <a:gd name="T6" fmla="*/ 0 w 8"/>
                    <a:gd name="T7" fmla="*/ 17 h 17"/>
                    <a:gd name="T8" fmla="*/ 0 w 8"/>
                    <a:gd name="T9" fmla="*/ 0 h 17"/>
                    <a:gd name="T10" fmla="*/ 4 w 8"/>
                    <a:gd name="T11" fmla="*/ 0 h 17"/>
                    <a:gd name="T12" fmla="*/ 4 w 8"/>
                    <a:gd name="T13" fmla="*/ 0 h 17"/>
                    <a:gd name="T14" fmla="*/ 4 w 8"/>
                    <a:gd name="T15" fmla="*/ 17 h 17"/>
                    <a:gd name="T16" fmla="*/ 4 w 8"/>
                    <a:gd name="T17" fmla="*/ 17 h 17"/>
                    <a:gd name="T18" fmla="*/ 4 w 8"/>
                    <a:gd name="T1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close/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17"/>
                      </a:lnTo>
                      <a:lnTo>
                        <a:pt x="4" y="1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2" name="Freeform 1121">
                  <a:extLst>
                    <a:ext uri="{FF2B5EF4-FFF2-40B4-BE49-F238E27FC236}">
                      <a16:creationId xmlns:a16="http://schemas.microsoft.com/office/drawing/2014/main" id="{858A62D0-6F67-4685-904F-F974EF98E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68"/>
                  <a:ext cx="15" cy="14"/>
                </a:xfrm>
                <a:custGeom>
                  <a:avLst/>
                  <a:gdLst>
                    <a:gd name="T0" fmla="*/ 0 w 31"/>
                    <a:gd name="T1" fmla="*/ 15 h 28"/>
                    <a:gd name="T2" fmla="*/ 16 w 31"/>
                    <a:gd name="T3" fmla="*/ 0 h 28"/>
                    <a:gd name="T4" fmla="*/ 31 w 31"/>
                    <a:gd name="T5" fmla="*/ 15 h 28"/>
                    <a:gd name="T6" fmla="*/ 16 w 31"/>
                    <a:gd name="T7" fmla="*/ 28 h 28"/>
                    <a:gd name="T8" fmla="*/ 0 w 31"/>
                    <a:gd name="T9" fmla="*/ 15 h 28"/>
                    <a:gd name="T10" fmla="*/ 0 w 31"/>
                    <a:gd name="T11" fmla="*/ 15 h 28"/>
                    <a:gd name="T12" fmla="*/ 12 w 31"/>
                    <a:gd name="T13" fmla="*/ 1 h 28"/>
                    <a:gd name="T14" fmla="*/ 25 w 31"/>
                    <a:gd name="T15" fmla="*/ 15 h 28"/>
                    <a:gd name="T16" fmla="*/ 12 w 31"/>
                    <a:gd name="T17" fmla="*/ 26 h 28"/>
                    <a:gd name="T18" fmla="*/ 0 w 31"/>
                    <a:gd name="T19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8">
                      <a:moveTo>
                        <a:pt x="0" y="15"/>
                      </a:moveTo>
                      <a:lnTo>
                        <a:pt x="16" y="0"/>
                      </a:lnTo>
                      <a:lnTo>
                        <a:pt x="31" y="15"/>
                      </a:lnTo>
                      <a:lnTo>
                        <a:pt x="16" y="28"/>
                      </a:lnTo>
                      <a:lnTo>
                        <a:pt x="0" y="15"/>
                      </a:lnTo>
                      <a:close/>
                      <a:moveTo>
                        <a:pt x="0" y="15"/>
                      </a:moveTo>
                      <a:lnTo>
                        <a:pt x="12" y="1"/>
                      </a:lnTo>
                      <a:lnTo>
                        <a:pt x="25" y="15"/>
                      </a:lnTo>
                      <a:lnTo>
                        <a:pt x="12" y="26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3" name="Freeform 1122">
                  <a:extLst>
                    <a:ext uri="{FF2B5EF4-FFF2-40B4-BE49-F238E27FC236}">
                      <a16:creationId xmlns:a16="http://schemas.microsoft.com/office/drawing/2014/main" id="{1C7F8C6A-CCE1-4FAA-9624-CD55C96255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69"/>
                  <a:ext cx="13" cy="12"/>
                </a:xfrm>
                <a:custGeom>
                  <a:avLst/>
                  <a:gdLst>
                    <a:gd name="T0" fmla="*/ 0 w 25"/>
                    <a:gd name="T1" fmla="*/ 14 h 25"/>
                    <a:gd name="T2" fmla="*/ 12 w 25"/>
                    <a:gd name="T3" fmla="*/ 0 h 25"/>
                    <a:gd name="T4" fmla="*/ 25 w 25"/>
                    <a:gd name="T5" fmla="*/ 14 h 25"/>
                    <a:gd name="T6" fmla="*/ 12 w 25"/>
                    <a:gd name="T7" fmla="*/ 25 h 25"/>
                    <a:gd name="T8" fmla="*/ 0 w 25"/>
                    <a:gd name="T9" fmla="*/ 14 h 25"/>
                    <a:gd name="T10" fmla="*/ 0 w 25"/>
                    <a:gd name="T11" fmla="*/ 14 h 25"/>
                    <a:gd name="T12" fmla="*/ 10 w 25"/>
                    <a:gd name="T13" fmla="*/ 4 h 25"/>
                    <a:gd name="T14" fmla="*/ 19 w 25"/>
                    <a:gd name="T15" fmla="*/ 14 h 25"/>
                    <a:gd name="T16" fmla="*/ 10 w 25"/>
                    <a:gd name="T17" fmla="*/ 22 h 25"/>
                    <a:gd name="T18" fmla="*/ 0 w 25"/>
                    <a:gd name="T19" fmla="*/ 1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25">
                      <a:moveTo>
                        <a:pt x="0" y="14"/>
                      </a:moveTo>
                      <a:lnTo>
                        <a:pt x="12" y="0"/>
                      </a:lnTo>
                      <a:lnTo>
                        <a:pt x="25" y="14"/>
                      </a:lnTo>
                      <a:lnTo>
                        <a:pt x="12" y="25"/>
                      </a:lnTo>
                      <a:lnTo>
                        <a:pt x="0" y="14"/>
                      </a:lnTo>
                      <a:close/>
                      <a:moveTo>
                        <a:pt x="0" y="14"/>
                      </a:moveTo>
                      <a:lnTo>
                        <a:pt x="10" y="4"/>
                      </a:lnTo>
                      <a:lnTo>
                        <a:pt x="19" y="14"/>
                      </a:lnTo>
                      <a:lnTo>
                        <a:pt x="10" y="22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4" name="Freeform 1123">
                  <a:extLst>
                    <a:ext uri="{FF2B5EF4-FFF2-40B4-BE49-F238E27FC236}">
                      <a16:creationId xmlns:a16="http://schemas.microsoft.com/office/drawing/2014/main" id="{AE9A0024-AB63-46D9-95C6-9F2659538C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71"/>
                  <a:ext cx="10" cy="8"/>
                </a:xfrm>
                <a:custGeom>
                  <a:avLst/>
                  <a:gdLst>
                    <a:gd name="T0" fmla="*/ 0 w 19"/>
                    <a:gd name="T1" fmla="*/ 10 h 18"/>
                    <a:gd name="T2" fmla="*/ 10 w 19"/>
                    <a:gd name="T3" fmla="*/ 0 h 18"/>
                    <a:gd name="T4" fmla="*/ 19 w 19"/>
                    <a:gd name="T5" fmla="*/ 10 h 18"/>
                    <a:gd name="T6" fmla="*/ 10 w 19"/>
                    <a:gd name="T7" fmla="*/ 18 h 18"/>
                    <a:gd name="T8" fmla="*/ 0 w 19"/>
                    <a:gd name="T9" fmla="*/ 10 h 18"/>
                    <a:gd name="T10" fmla="*/ 0 w 19"/>
                    <a:gd name="T11" fmla="*/ 10 h 18"/>
                    <a:gd name="T12" fmla="*/ 6 w 19"/>
                    <a:gd name="T13" fmla="*/ 2 h 18"/>
                    <a:gd name="T14" fmla="*/ 12 w 19"/>
                    <a:gd name="T15" fmla="*/ 10 h 18"/>
                    <a:gd name="T16" fmla="*/ 6 w 19"/>
                    <a:gd name="T17" fmla="*/ 16 h 18"/>
                    <a:gd name="T18" fmla="*/ 0 w 19"/>
                    <a:gd name="T1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" h="18">
                      <a:moveTo>
                        <a:pt x="0" y="10"/>
                      </a:moveTo>
                      <a:lnTo>
                        <a:pt x="10" y="0"/>
                      </a:lnTo>
                      <a:lnTo>
                        <a:pt x="19" y="10"/>
                      </a:lnTo>
                      <a:lnTo>
                        <a:pt x="10" y="18"/>
                      </a:lnTo>
                      <a:lnTo>
                        <a:pt x="0" y="10"/>
                      </a:lnTo>
                      <a:close/>
                      <a:moveTo>
                        <a:pt x="0" y="10"/>
                      </a:moveTo>
                      <a:lnTo>
                        <a:pt x="6" y="2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5" name="Freeform 1124">
                  <a:extLst>
                    <a:ext uri="{FF2B5EF4-FFF2-40B4-BE49-F238E27FC236}">
                      <a16:creationId xmlns:a16="http://schemas.microsoft.com/office/drawing/2014/main" id="{A449E5AA-9A4C-4DB8-B4CC-133E423CBC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72"/>
                  <a:ext cx="6" cy="6"/>
                </a:xfrm>
                <a:custGeom>
                  <a:avLst/>
                  <a:gdLst>
                    <a:gd name="T0" fmla="*/ 0 w 12"/>
                    <a:gd name="T1" fmla="*/ 8 h 14"/>
                    <a:gd name="T2" fmla="*/ 6 w 12"/>
                    <a:gd name="T3" fmla="*/ 0 h 14"/>
                    <a:gd name="T4" fmla="*/ 12 w 12"/>
                    <a:gd name="T5" fmla="*/ 8 h 14"/>
                    <a:gd name="T6" fmla="*/ 6 w 12"/>
                    <a:gd name="T7" fmla="*/ 14 h 14"/>
                    <a:gd name="T8" fmla="*/ 0 w 12"/>
                    <a:gd name="T9" fmla="*/ 8 h 14"/>
                    <a:gd name="T10" fmla="*/ 0 w 12"/>
                    <a:gd name="T11" fmla="*/ 8 h 14"/>
                    <a:gd name="T12" fmla="*/ 4 w 12"/>
                    <a:gd name="T13" fmla="*/ 4 h 14"/>
                    <a:gd name="T14" fmla="*/ 6 w 12"/>
                    <a:gd name="T15" fmla="*/ 8 h 14"/>
                    <a:gd name="T16" fmla="*/ 4 w 12"/>
                    <a:gd name="T17" fmla="*/ 10 h 14"/>
                    <a:gd name="T18" fmla="*/ 0 w 12"/>
                    <a:gd name="T1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4">
                      <a:moveTo>
                        <a:pt x="0" y="8"/>
                      </a:moveTo>
                      <a:lnTo>
                        <a:pt x="6" y="0"/>
                      </a:lnTo>
                      <a:lnTo>
                        <a:pt x="12" y="8"/>
                      </a:lnTo>
                      <a:lnTo>
                        <a:pt x="6" y="14"/>
                      </a:lnTo>
                      <a:lnTo>
                        <a:pt x="0" y="8"/>
                      </a:lnTo>
                      <a:close/>
                      <a:moveTo>
                        <a:pt x="0" y="8"/>
                      </a:moveTo>
                      <a:lnTo>
                        <a:pt x="4" y="4"/>
                      </a:lnTo>
                      <a:lnTo>
                        <a:pt x="6" y="8"/>
                      </a:lnTo>
                      <a:lnTo>
                        <a:pt x="4" y="1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6" name="Freeform 1125">
                  <a:extLst>
                    <a:ext uri="{FF2B5EF4-FFF2-40B4-BE49-F238E27FC236}">
                      <a16:creationId xmlns:a16="http://schemas.microsoft.com/office/drawing/2014/main" id="{13E724E6-299C-4EE6-8A2A-E6E8BA568F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74"/>
                  <a:ext cx="3" cy="2"/>
                </a:xfrm>
                <a:custGeom>
                  <a:avLst/>
                  <a:gdLst>
                    <a:gd name="T0" fmla="*/ 0 w 6"/>
                    <a:gd name="T1" fmla="*/ 4 h 6"/>
                    <a:gd name="T2" fmla="*/ 4 w 6"/>
                    <a:gd name="T3" fmla="*/ 0 h 6"/>
                    <a:gd name="T4" fmla="*/ 6 w 6"/>
                    <a:gd name="T5" fmla="*/ 4 h 6"/>
                    <a:gd name="T6" fmla="*/ 4 w 6"/>
                    <a:gd name="T7" fmla="*/ 6 h 6"/>
                    <a:gd name="T8" fmla="*/ 0 w 6"/>
                    <a:gd name="T9" fmla="*/ 4 h 6"/>
                    <a:gd name="T10" fmla="*/ 0 w 6"/>
                    <a:gd name="T11" fmla="*/ 4 h 6"/>
                    <a:gd name="T12" fmla="*/ 0 w 6"/>
                    <a:gd name="T13" fmla="*/ 4 h 6"/>
                    <a:gd name="T14" fmla="*/ 0 w 6"/>
                    <a:gd name="T15" fmla="*/ 4 h 6"/>
                    <a:gd name="T16" fmla="*/ 0 w 6"/>
                    <a:gd name="T17" fmla="*/ 4 h 6"/>
                    <a:gd name="T18" fmla="*/ 0 w 6"/>
                    <a:gd name="T19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0" y="4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7" name="Freeform 1126">
                  <a:extLst>
                    <a:ext uri="{FF2B5EF4-FFF2-40B4-BE49-F238E27FC236}">
                      <a16:creationId xmlns:a16="http://schemas.microsoft.com/office/drawing/2014/main" id="{62B7E570-A966-4060-837B-B078D7FE76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840" y="37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8" name="Freeform 1127">
                  <a:extLst>
                    <a:ext uri="{FF2B5EF4-FFF2-40B4-BE49-F238E27FC236}">
                      <a16:creationId xmlns:a16="http://schemas.microsoft.com/office/drawing/2014/main" id="{B0338A17-6917-4F69-A6A5-617656246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46" y="374"/>
                  <a:ext cx="4" cy="2"/>
                </a:xfrm>
                <a:custGeom>
                  <a:avLst/>
                  <a:gdLst>
                    <a:gd name="T0" fmla="*/ 4 w 7"/>
                    <a:gd name="T1" fmla="*/ 6 h 6"/>
                    <a:gd name="T2" fmla="*/ 7 w 7"/>
                    <a:gd name="T3" fmla="*/ 4 h 6"/>
                    <a:gd name="T4" fmla="*/ 4 w 7"/>
                    <a:gd name="T5" fmla="*/ 0 h 6"/>
                    <a:gd name="T6" fmla="*/ 0 w 7"/>
                    <a:gd name="T7" fmla="*/ 4 h 6"/>
                    <a:gd name="T8" fmla="*/ 4 w 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4" y="6"/>
                      </a:moveTo>
                      <a:lnTo>
                        <a:pt x="7" y="4"/>
                      </a:ln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9" name="Freeform 1128">
                  <a:extLst>
                    <a:ext uri="{FF2B5EF4-FFF2-40B4-BE49-F238E27FC236}">
                      <a16:creationId xmlns:a16="http://schemas.microsoft.com/office/drawing/2014/main" id="{A1B7B3BB-BE8A-4229-AEA8-9524BD253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46" y="374"/>
                  <a:ext cx="4" cy="2"/>
                </a:xfrm>
                <a:custGeom>
                  <a:avLst/>
                  <a:gdLst>
                    <a:gd name="T0" fmla="*/ 2 w 4"/>
                    <a:gd name="T1" fmla="*/ 3 h 3"/>
                    <a:gd name="T2" fmla="*/ 4 w 4"/>
                    <a:gd name="T3" fmla="*/ 2 h 3"/>
                    <a:gd name="T4" fmla="*/ 2 w 4"/>
                    <a:gd name="T5" fmla="*/ 0 h 3"/>
                    <a:gd name="T6" fmla="*/ 0 w 4"/>
                    <a:gd name="T7" fmla="*/ 2 h 3"/>
                    <a:gd name="T8" fmla="*/ 2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3"/>
                      </a:move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3"/>
                      </a:lnTo>
                    </a:path>
                  </a:pathLst>
                </a:custGeom>
                <a:noFill/>
                <a:ln w="3175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0" name="Freeform 1129">
                  <a:extLst>
                    <a:ext uri="{FF2B5EF4-FFF2-40B4-BE49-F238E27FC236}">
                      <a16:creationId xmlns:a16="http://schemas.microsoft.com/office/drawing/2014/main" id="{7B23D47C-C6C8-47EE-9D17-664DE4CE6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54" y="0"/>
                  <a:ext cx="52" cy="314"/>
                </a:xfrm>
                <a:custGeom>
                  <a:avLst/>
                  <a:gdLst>
                    <a:gd name="T0" fmla="*/ 0 w 106"/>
                    <a:gd name="T1" fmla="*/ 627 h 627"/>
                    <a:gd name="T2" fmla="*/ 81 w 106"/>
                    <a:gd name="T3" fmla="*/ 548 h 627"/>
                    <a:gd name="T4" fmla="*/ 81 w 106"/>
                    <a:gd name="T5" fmla="*/ 400 h 627"/>
                    <a:gd name="T6" fmla="*/ 106 w 106"/>
                    <a:gd name="T7" fmla="*/ 321 h 627"/>
                    <a:gd name="T8" fmla="*/ 106 w 106"/>
                    <a:gd name="T9" fmla="*/ 0 h 627"/>
                    <a:gd name="T10" fmla="*/ 0 w 106"/>
                    <a:gd name="T11" fmla="*/ 108 h 627"/>
                    <a:gd name="T12" fmla="*/ 0 w 106"/>
                    <a:gd name="T13" fmla="*/ 627 h 6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6" h="627">
                      <a:moveTo>
                        <a:pt x="0" y="627"/>
                      </a:moveTo>
                      <a:lnTo>
                        <a:pt x="81" y="548"/>
                      </a:lnTo>
                      <a:lnTo>
                        <a:pt x="81" y="400"/>
                      </a:lnTo>
                      <a:lnTo>
                        <a:pt x="106" y="321"/>
                      </a:lnTo>
                      <a:lnTo>
                        <a:pt x="106" y="0"/>
                      </a:lnTo>
                      <a:lnTo>
                        <a:pt x="0" y="108"/>
                      </a:lnTo>
                      <a:lnTo>
                        <a:pt x="0" y="627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1" name="Freeform 1130">
                  <a:extLst>
                    <a:ext uri="{FF2B5EF4-FFF2-40B4-BE49-F238E27FC236}">
                      <a16:creationId xmlns:a16="http://schemas.microsoft.com/office/drawing/2014/main" id="{DD636CA0-FE35-4C62-BFB8-B7C0FD07C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33" y="0"/>
                  <a:ext cx="373" cy="54"/>
                </a:xfrm>
                <a:custGeom>
                  <a:avLst/>
                  <a:gdLst>
                    <a:gd name="T0" fmla="*/ 746 w 746"/>
                    <a:gd name="T1" fmla="*/ 0 h 108"/>
                    <a:gd name="T2" fmla="*/ 105 w 746"/>
                    <a:gd name="T3" fmla="*/ 0 h 108"/>
                    <a:gd name="T4" fmla="*/ 0 w 746"/>
                    <a:gd name="T5" fmla="*/ 108 h 108"/>
                    <a:gd name="T6" fmla="*/ 640 w 746"/>
                    <a:gd name="T7" fmla="*/ 108 h 108"/>
                    <a:gd name="T8" fmla="*/ 746 w 746"/>
                    <a:gd name="T9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6" h="108">
                      <a:moveTo>
                        <a:pt x="746" y="0"/>
                      </a:moveTo>
                      <a:lnTo>
                        <a:pt x="105" y="0"/>
                      </a:lnTo>
                      <a:lnTo>
                        <a:pt x="0" y="108"/>
                      </a:lnTo>
                      <a:lnTo>
                        <a:pt x="640" y="108"/>
                      </a:lnTo>
                      <a:lnTo>
                        <a:pt x="746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2EF15A49-7C5C-4324-AA39-22C7944E7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833" y="54"/>
                  <a:ext cx="321" cy="260"/>
                </a:xfrm>
                <a:prstGeom prst="rect">
                  <a:avLst/>
                </a:prstGeom>
                <a:solidFill>
                  <a:srgbClr val="C0C0C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3" name="Rectangle 1132">
                  <a:extLst>
                    <a:ext uri="{FF2B5EF4-FFF2-40B4-BE49-F238E27FC236}">
                      <a16:creationId xmlns:a16="http://schemas.microsoft.com/office/drawing/2014/main" id="{658CD5CC-D35C-43A0-9493-7513335F7A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122" y="281"/>
                  <a:ext cx="15" cy="9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4" name="Freeform 1133">
                  <a:extLst>
                    <a:ext uri="{FF2B5EF4-FFF2-40B4-BE49-F238E27FC236}">
                      <a16:creationId xmlns:a16="http://schemas.microsoft.com/office/drawing/2014/main" id="{F618F0D4-E666-4974-AC9A-A3F48C357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57" y="360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10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10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5" name="Freeform 1134">
                  <a:extLst>
                    <a:ext uri="{FF2B5EF4-FFF2-40B4-BE49-F238E27FC236}">
                      <a16:creationId xmlns:a16="http://schemas.microsoft.com/office/drawing/2014/main" id="{44A2F72C-5D21-4DB0-BC5B-B5C282770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81" y="360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10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10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6" name="Freeform 1135">
                  <a:extLst>
                    <a:ext uri="{FF2B5EF4-FFF2-40B4-BE49-F238E27FC236}">
                      <a16:creationId xmlns:a16="http://schemas.microsoft.com/office/drawing/2014/main" id="{62290986-8FD8-4677-AA94-398BDD687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06" y="360"/>
                  <a:ext cx="6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10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7" name="Freeform 1136">
                  <a:extLst>
                    <a:ext uri="{FF2B5EF4-FFF2-40B4-BE49-F238E27FC236}">
                      <a16:creationId xmlns:a16="http://schemas.microsoft.com/office/drawing/2014/main" id="{51E99DB2-395D-49C3-9FC1-92F642B37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31" y="360"/>
                  <a:ext cx="5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10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10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8" name="Freeform 1137">
                  <a:extLst>
                    <a:ext uri="{FF2B5EF4-FFF2-40B4-BE49-F238E27FC236}">
                      <a16:creationId xmlns:a16="http://schemas.microsoft.com/office/drawing/2014/main" id="{00121D15-684F-47B9-8500-E3691A12A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32" y="360"/>
                  <a:ext cx="7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10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9" name="Freeform 1138">
                  <a:extLst>
                    <a:ext uri="{FF2B5EF4-FFF2-40B4-BE49-F238E27FC236}">
                      <a16:creationId xmlns:a16="http://schemas.microsoft.com/office/drawing/2014/main" id="{1B512299-80B0-4844-957F-05C643E1B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83" y="360"/>
                  <a:ext cx="7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10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0" name="Freeform 1139">
                  <a:extLst>
                    <a:ext uri="{FF2B5EF4-FFF2-40B4-BE49-F238E27FC236}">
                      <a16:creationId xmlns:a16="http://schemas.microsoft.com/office/drawing/2014/main" id="{E67B473D-B595-46D2-AFFD-918881AB8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08" y="360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10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10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1" name="Freeform 1140">
                  <a:extLst>
                    <a:ext uri="{FF2B5EF4-FFF2-40B4-BE49-F238E27FC236}">
                      <a16:creationId xmlns:a16="http://schemas.microsoft.com/office/drawing/2014/main" id="{A8BA9064-31CC-4B7C-B504-2E1DC7F95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10" y="360"/>
                  <a:ext cx="7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10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10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2" name="Freeform 1141">
                  <a:extLst>
                    <a:ext uri="{FF2B5EF4-FFF2-40B4-BE49-F238E27FC236}">
                      <a16:creationId xmlns:a16="http://schemas.microsoft.com/office/drawing/2014/main" id="{E6938EAA-5469-410A-B0B1-9294E01F0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35" y="360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10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10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3" name="Freeform 1142">
                  <a:extLst>
                    <a:ext uri="{FF2B5EF4-FFF2-40B4-BE49-F238E27FC236}">
                      <a16:creationId xmlns:a16="http://schemas.microsoft.com/office/drawing/2014/main" id="{571AA621-8862-4A54-8D14-5BC744DD4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59" y="360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10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10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4" name="Freeform 1143">
                  <a:extLst>
                    <a:ext uri="{FF2B5EF4-FFF2-40B4-BE49-F238E27FC236}">
                      <a16:creationId xmlns:a16="http://schemas.microsoft.com/office/drawing/2014/main" id="{9749B4B8-73AE-4B71-B41E-2D3E62881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29" y="378"/>
                  <a:ext cx="6" cy="9"/>
                </a:xfrm>
                <a:custGeom>
                  <a:avLst/>
                  <a:gdLst>
                    <a:gd name="T0" fmla="*/ 14 w 14"/>
                    <a:gd name="T1" fmla="*/ 0 h 17"/>
                    <a:gd name="T2" fmla="*/ 0 w 14"/>
                    <a:gd name="T3" fmla="*/ 9 h 17"/>
                    <a:gd name="T4" fmla="*/ 14 w 14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7">
                      <a:moveTo>
                        <a:pt x="14" y="0"/>
                      </a:moveTo>
                      <a:lnTo>
                        <a:pt x="0" y="9"/>
                      </a:lnTo>
                      <a:lnTo>
                        <a:pt x="14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5" name="Freeform 1144">
                  <a:extLst>
                    <a:ext uri="{FF2B5EF4-FFF2-40B4-BE49-F238E27FC236}">
                      <a16:creationId xmlns:a16="http://schemas.microsoft.com/office/drawing/2014/main" id="{5220E246-A619-48DB-8120-E181065A4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18" y="378"/>
                  <a:ext cx="6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9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9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6" name="Freeform 1145">
                  <a:extLst>
                    <a:ext uri="{FF2B5EF4-FFF2-40B4-BE49-F238E27FC236}">
                      <a16:creationId xmlns:a16="http://schemas.microsoft.com/office/drawing/2014/main" id="{1EFF2CFF-BF91-4AE0-B7AC-CCBF012FA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42" y="378"/>
                  <a:ext cx="7" cy="9"/>
                </a:xfrm>
                <a:custGeom>
                  <a:avLst/>
                  <a:gdLst>
                    <a:gd name="T0" fmla="*/ 14 w 14"/>
                    <a:gd name="T1" fmla="*/ 0 h 17"/>
                    <a:gd name="T2" fmla="*/ 0 w 14"/>
                    <a:gd name="T3" fmla="*/ 9 h 17"/>
                    <a:gd name="T4" fmla="*/ 14 w 14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7">
                      <a:moveTo>
                        <a:pt x="14" y="0"/>
                      </a:moveTo>
                      <a:lnTo>
                        <a:pt x="0" y="9"/>
                      </a:lnTo>
                      <a:lnTo>
                        <a:pt x="14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7" name="Freeform 1146">
                  <a:extLst>
                    <a:ext uri="{FF2B5EF4-FFF2-40B4-BE49-F238E27FC236}">
                      <a16:creationId xmlns:a16="http://schemas.microsoft.com/office/drawing/2014/main" id="{F1CFB397-2507-4AB9-809A-33A87CF7C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72" y="378"/>
                  <a:ext cx="7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9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9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8" name="Freeform 1147">
                  <a:extLst>
                    <a:ext uri="{FF2B5EF4-FFF2-40B4-BE49-F238E27FC236}">
                      <a16:creationId xmlns:a16="http://schemas.microsoft.com/office/drawing/2014/main" id="{3B79432C-BA9F-41DF-B18C-0FF56BBB8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97" y="378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9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9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9" name="Freeform 1148">
                  <a:extLst>
                    <a:ext uri="{FF2B5EF4-FFF2-40B4-BE49-F238E27FC236}">
                      <a16:creationId xmlns:a16="http://schemas.microsoft.com/office/drawing/2014/main" id="{3C3F9704-7ECE-4AAA-8C14-111EAD1C0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75" y="378"/>
                  <a:ext cx="5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9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9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0" name="Freeform 1149">
                  <a:extLst>
                    <a:ext uri="{FF2B5EF4-FFF2-40B4-BE49-F238E27FC236}">
                      <a16:creationId xmlns:a16="http://schemas.microsoft.com/office/drawing/2014/main" id="{FF4DE6DF-8A66-491D-959C-6388B22FB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99" y="378"/>
                  <a:ext cx="6" cy="9"/>
                </a:xfrm>
                <a:custGeom>
                  <a:avLst/>
                  <a:gdLst>
                    <a:gd name="T0" fmla="*/ 13 w 13"/>
                    <a:gd name="T1" fmla="*/ 0 h 17"/>
                    <a:gd name="T2" fmla="*/ 0 w 13"/>
                    <a:gd name="T3" fmla="*/ 9 h 17"/>
                    <a:gd name="T4" fmla="*/ 13 w 13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7">
                      <a:moveTo>
                        <a:pt x="13" y="0"/>
                      </a:moveTo>
                      <a:lnTo>
                        <a:pt x="0" y="9"/>
                      </a:lnTo>
                      <a:lnTo>
                        <a:pt x="13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1" name="Freeform 1150">
                  <a:extLst>
                    <a:ext uri="{FF2B5EF4-FFF2-40B4-BE49-F238E27FC236}">
                      <a16:creationId xmlns:a16="http://schemas.microsoft.com/office/drawing/2014/main" id="{7177CA15-8B56-4764-B0E5-0D684EA84A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24" y="378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9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9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2" name="Freeform 1151">
                  <a:extLst>
                    <a:ext uri="{FF2B5EF4-FFF2-40B4-BE49-F238E27FC236}">
                      <a16:creationId xmlns:a16="http://schemas.microsoft.com/office/drawing/2014/main" id="{3877DD19-1BF8-4FF0-AC00-77E49E9E1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48" y="378"/>
                  <a:ext cx="6" cy="9"/>
                </a:xfrm>
                <a:custGeom>
                  <a:avLst/>
                  <a:gdLst>
                    <a:gd name="T0" fmla="*/ 11 w 11"/>
                    <a:gd name="T1" fmla="*/ 0 h 17"/>
                    <a:gd name="T2" fmla="*/ 0 w 11"/>
                    <a:gd name="T3" fmla="*/ 9 h 17"/>
                    <a:gd name="T4" fmla="*/ 11 w 11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7">
                      <a:moveTo>
                        <a:pt x="11" y="0"/>
                      </a:moveTo>
                      <a:lnTo>
                        <a:pt x="0" y="9"/>
                      </a:lnTo>
                      <a:lnTo>
                        <a:pt x="11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3" name="Freeform 1152">
                  <a:extLst>
                    <a:ext uri="{FF2B5EF4-FFF2-40B4-BE49-F238E27FC236}">
                      <a16:creationId xmlns:a16="http://schemas.microsoft.com/office/drawing/2014/main" id="{D40848AF-F186-44EA-8047-9E7CBDF5B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51" y="378"/>
                  <a:ext cx="5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9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9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4" name="Freeform 1153">
                  <a:extLst>
                    <a:ext uri="{FF2B5EF4-FFF2-40B4-BE49-F238E27FC236}">
                      <a16:creationId xmlns:a16="http://schemas.microsoft.com/office/drawing/2014/main" id="{BDDF0EA2-CA87-48E0-84A6-E10D9BC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86" y="360"/>
                  <a:ext cx="6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10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10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5" name="Freeform 1154">
                  <a:extLst>
                    <a:ext uri="{FF2B5EF4-FFF2-40B4-BE49-F238E27FC236}">
                      <a16:creationId xmlns:a16="http://schemas.microsoft.com/office/drawing/2014/main" id="{AD86B7EF-F797-4D80-8C8F-2838299AF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62" y="360"/>
                  <a:ext cx="6" cy="9"/>
                </a:xfrm>
                <a:custGeom>
                  <a:avLst/>
                  <a:gdLst>
                    <a:gd name="T0" fmla="*/ 12 w 12"/>
                    <a:gd name="T1" fmla="*/ 0 h 17"/>
                    <a:gd name="T2" fmla="*/ 0 w 12"/>
                    <a:gd name="T3" fmla="*/ 10 h 17"/>
                    <a:gd name="T4" fmla="*/ 12 w 1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7">
                      <a:moveTo>
                        <a:pt x="12" y="0"/>
                      </a:moveTo>
                      <a:lnTo>
                        <a:pt x="0" y="10"/>
                      </a:lnTo>
                      <a:lnTo>
                        <a:pt x="12" y="17"/>
                      </a:lnTo>
                    </a:path>
                  </a:pathLst>
                </a:custGeom>
                <a:noFill/>
                <a:ln w="3175">
                  <a:solidFill>
                    <a:srgbClr val="B3B3B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6" name="Line 346">
                  <a:extLst>
                    <a:ext uri="{FF2B5EF4-FFF2-40B4-BE49-F238E27FC236}">
                      <a16:creationId xmlns:a16="http://schemas.microsoft.com/office/drawing/2014/main" id="{50919824-13B7-4D54-9853-E2708DE726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921" y="298"/>
                  <a:ext cx="1" cy="1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7" name="Line 347">
                  <a:extLst>
                    <a:ext uri="{FF2B5EF4-FFF2-40B4-BE49-F238E27FC236}">
                      <a16:creationId xmlns:a16="http://schemas.microsoft.com/office/drawing/2014/main" id="{E296F0D5-06A2-4D8D-A648-E6758B8F20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881" y="298"/>
                  <a:ext cx="1" cy="1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8" name="Line 348">
                  <a:extLst>
                    <a:ext uri="{FF2B5EF4-FFF2-40B4-BE49-F238E27FC236}">
                      <a16:creationId xmlns:a16="http://schemas.microsoft.com/office/drawing/2014/main" id="{417C3B91-9D29-455D-9B71-F6149FDE54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833" y="298"/>
                  <a:ext cx="32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59" name="Freeform 1158">
                  <a:extLst>
                    <a:ext uri="{FF2B5EF4-FFF2-40B4-BE49-F238E27FC236}">
                      <a16:creationId xmlns:a16="http://schemas.microsoft.com/office/drawing/2014/main" id="{4A3B36C5-6076-42C9-8F1D-64CB507B3A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23" y="0"/>
                  <a:ext cx="383" cy="395"/>
                </a:xfrm>
                <a:custGeom>
                  <a:avLst/>
                  <a:gdLst>
                    <a:gd name="T0" fmla="*/ 0 w 767"/>
                    <a:gd name="T1" fmla="*/ 788 h 788"/>
                    <a:gd name="T2" fmla="*/ 0 w 767"/>
                    <a:gd name="T3" fmla="*/ 661 h 788"/>
                    <a:gd name="T4" fmla="*/ 30 w 767"/>
                    <a:gd name="T5" fmla="*/ 629 h 788"/>
                    <a:gd name="T6" fmla="*/ 21 w 767"/>
                    <a:gd name="T7" fmla="*/ 629 h 788"/>
                    <a:gd name="T8" fmla="*/ 21 w 767"/>
                    <a:gd name="T9" fmla="*/ 108 h 788"/>
                    <a:gd name="T10" fmla="*/ 126 w 767"/>
                    <a:gd name="T11" fmla="*/ 0 h 788"/>
                    <a:gd name="T12" fmla="*/ 767 w 767"/>
                    <a:gd name="T13" fmla="*/ 0 h 788"/>
                    <a:gd name="T14" fmla="*/ 767 w 767"/>
                    <a:gd name="T15" fmla="*/ 325 h 788"/>
                    <a:gd name="T16" fmla="*/ 740 w 767"/>
                    <a:gd name="T17" fmla="*/ 400 h 788"/>
                    <a:gd name="T18" fmla="*/ 740 w 767"/>
                    <a:gd name="T19" fmla="*/ 544 h 788"/>
                    <a:gd name="T20" fmla="*/ 713 w 767"/>
                    <a:gd name="T21" fmla="*/ 575 h 788"/>
                    <a:gd name="T22" fmla="*/ 767 w 767"/>
                    <a:gd name="T23" fmla="*/ 575 h 788"/>
                    <a:gd name="T24" fmla="*/ 767 w 767"/>
                    <a:gd name="T25" fmla="*/ 704 h 788"/>
                    <a:gd name="T26" fmla="*/ 680 w 767"/>
                    <a:gd name="T27" fmla="*/ 788 h 788"/>
                    <a:gd name="T28" fmla="*/ 0 w 767"/>
                    <a:gd name="T29" fmla="*/ 78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7" h="788">
                      <a:moveTo>
                        <a:pt x="0" y="788"/>
                      </a:moveTo>
                      <a:lnTo>
                        <a:pt x="0" y="661"/>
                      </a:lnTo>
                      <a:lnTo>
                        <a:pt x="30" y="629"/>
                      </a:lnTo>
                      <a:lnTo>
                        <a:pt x="21" y="629"/>
                      </a:lnTo>
                      <a:lnTo>
                        <a:pt x="21" y="108"/>
                      </a:lnTo>
                      <a:lnTo>
                        <a:pt x="126" y="0"/>
                      </a:lnTo>
                      <a:lnTo>
                        <a:pt x="767" y="0"/>
                      </a:lnTo>
                      <a:lnTo>
                        <a:pt x="767" y="325"/>
                      </a:lnTo>
                      <a:lnTo>
                        <a:pt x="740" y="400"/>
                      </a:lnTo>
                      <a:lnTo>
                        <a:pt x="740" y="544"/>
                      </a:lnTo>
                      <a:lnTo>
                        <a:pt x="713" y="575"/>
                      </a:lnTo>
                      <a:lnTo>
                        <a:pt x="767" y="575"/>
                      </a:lnTo>
                      <a:lnTo>
                        <a:pt x="767" y="704"/>
                      </a:lnTo>
                      <a:lnTo>
                        <a:pt x="680" y="788"/>
                      </a:lnTo>
                      <a:lnTo>
                        <a:pt x="0" y="7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60" name="Rectangle 1159">
                  <a:extLst>
                    <a:ext uri="{FF2B5EF4-FFF2-40B4-BE49-F238E27FC236}">
                      <a16:creationId xmlns:a16="http://schemas.microsoft.com/office/drawing/2014/main" id="{9E772855-CCE0-4B51-982A-7128EE662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871" y="84"/>
                  <a:ext cx="244" cy="176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path path="rect">
                    <a:fillToRect r="100000" b="100000"/>
                  </a:path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967" name="Group 966">
                <a:extLst>
                  <a:ext uri="{FF2B5EF4-FFF2-40B4-BE49-F238E27FC236}">
                    <a16:creationId xmlns:a16="http://schemas.microsoft.com/office/drawing/2014/main" id="{807D478E-531F-4831-A253-D6695E02D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374" y="891"/>
                <a:ext cx="48" cy="192"/>
                <a:chOff x="201374" y="891"/>
                <a:chExt cx="192" cy="192"/>
              </a:xfrm>
            </p:grpSpPr>
            <p:sp>
              <p:nvSpPr>
                <p:cNvPr id="968" name="Line 352">
                  <a:extLst>
                    <a:ext uri="{FF2B5EF4-FFF2-40B4-BE49-F238E27FC236}">
                      <a16:creationId xmlns:a16="http://schemas.microsoft.com/office/drawing/2014/main" id="{782B5B41-2DD9-4A36-B59B-FA2399A505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4" y="1035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69" name="Line 353">
                  <a:extLst>
                    <a:ext uri="{FF2B5EF4-FFF2-40B4-BE49-F238E27FC236}">
                      <a16:creationId xmlns:a16="http://schemas.microsoft.com/office/drawing/2014/main" id="{66C644EB-946B-4226-A1AA-000D437BC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4" y="987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0" name="Line 354">
                  <a:extLst>
                    <a:ext uri="{FF2B5EF4-FFF2-40B4-BE49-F238E27FC236}">
                      <a16:creationId xmlns:a16="http://schemas.microsoft.com/office/drawing/2014/main" id="{DDB10FAF-32A4-48B8-9573-CAB77945CE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4" y="939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1" name="Line 355">
                  <a:extLst>
                    <a:ext uri="{FF2B5EF4-FFF2-40B4-BE49-F238E27FC236}">
                      <a16:creationId xmlns:a16="http://schemas.microsoft.com/office/drawing/2014/main" id="{2844E83D-8178-4762-AB1A-51F762F89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4" y="891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72" name="Line 356">
                  <a:extLst>
                    <a:ext uri="{FF2B5EF4-FFF2-40B4-BE49-F238E27FC236}">
                      <a16:creationId xmlns:a16="http://schemas.microsoft.com/office/drawing/2014/main" id="{D547C73F-3BAC-4EA9-8EEF-37F0E8938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374" y="1083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962" name="Cube 961">
              <a:extLst>
                <a:ext uri="{FF2B5EF4-FFF2-40B4-BE49-F238E27FC236}">
                  <a16:creationId xmlns:a16="http://schemas.microsoft.com/office/drawing/2014/main" id="{E0848525-1125-4383-8C79-934713DDAE34}"/>
                </a:ext>
              </a:extLst>
            </p:cNvPr>
            <p:cNvSpPr/>
            <p:nvPr/>
          </p:nvSpPr>
          <p:spPr>
            <a:xfrm>
              <a:off x="0" y="24657"/>
              <a:ext cx="285870" cy="298051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63" name="Picture 962">
              <a:extLst>
                <a:ext uri="{FF2B5EF4-FFF2-40B4-BE49-F238E27FC236}">
                  <a16:creationId xmlns:a16="http://schemas.microsoft.com/office/drawing/2014/main" id="{33BCC9F3-953C-4D26-AAD3-C62BB5C7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2" y="128297"/>
              <a:ext cx="111290" cy="102051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1171" name="Rounded Rectangle 1170">
            <a:extLst>
              <a:ext uri="{FF2B5EF4-FFF2-40B4-BE49-F238E27FC236}">
                <a16:creationId xmlns:a16="http://schemas.microsoft.com/office/drawing/2014/main" id="{3D339EFC-90C3-48EF-9718-0017467E3A76}"/>
              </a:ext>
            </a:extLst>
          </p:cNvPr>
          <p:cNvSpPr/>
          <p:nvPr/>
        </p:nvSpPr>
        <p:spPr>
          <a:xfrm>
            <a:off x="3595426" y="5029200"/>
            <a:ext cx="788800" cy="1574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 machine</a:t>
            </a:r>
          </a:p>
        </p:txBody>
      </p:sp>
      <p:sp>
        <p:nvSpPr>
          <p:cNvPr id="1172" name="Isosceles Triangle 1171">
            <a:extLst>
              <a:ext uri="{FF2B5EF4-FFF2-40B4-BE49-F238E27FC236}">
                <a16:creationId xmlns:a16="http://schemas.microsoft.com/office/drawing/2014/main" id="{437BB1F6-E8BC-4663-A91D-141F364AFE21}"/>
              </a:ext>
            </a:extLst>
          </p:cNvPr>
          <p:cNvSpPr/>
          <p:nvPr/>
        </p:nvSpPr>
        <p:spPr>
          <a:xfrm rot="10800000">
            <a:off x="3293236" y="5362092"/>
            <a:ext cx="816788" cy="10563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ounded Rectangle 1176"/>
          <p:cNvSpPr/>
          <p:nvPr/>
        </p:nvSpPr>
        <p:spPr>
          <a:xfrm>
            <a:off x="4966392" y="4455431"/>
            <a:ext cx="3009735" cy="3260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2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FFDA22DF-58C0-4E60-A213-C7FF250F9DA1}"/>
              </a:ext>
            </a:extLst>
          </p:cNvPr>
          <p:cNvSpPr/>
          <p:nvPr/>
        </p:nvSpPr>
        <p:spPr>
          <a:xfrm>
            <a:off x="4876800" y="4845247"/>
            <a:ext cx="4266431" cy="32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ja-JP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electronic stamps for OQC</a:t>
            </a:r>
            <a:endParaRPr lang="en-US" altLang="ja-JP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FFDA22DF-58C0-4E60-A213-C7FF250F9DA1}"/>
              </a:ext>
            </a:extLst>
          </p:cNvPr>
          <p:cNvSpPr/>
          <p:nvPr/>
        </p:nvSpPr>
        <p:spPr>
          <a:xfrm>
            <a:off x="4876800" y="5181600"/>
            <a:ext cx="3685438" cy="32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ja-JP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 result</a:t>
            </a:r>
            <a:endParaRPr lang="en-US" altLang="ja-JP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0" name="Rounded Rectangle 1179"/>
          <p:cNvSpPr/>
          <p:nvPr/>
        </p:nvSpPr>
        <p:spPr>
          <a:xfrm>
            <a:off x="5018722" y="5595270"/>
            <a:ext cx="1321285" cy="552848"/>
          </a:xfrm>
          <a:prstGeom prst="roundRect">
            <a:avLst/>
          </a:prstGeom>
          <a:solidFill>
            <a:srgbClr val="0000FF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: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HC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1" name="Rounded Rectangle 1180"/>
          <p:cNvSpPr/>
          <p:nvPr/>
        </p:nvSpPr>
        <p:spPr>
          <a:xfrm>
            <a:off x="4542991" y="2849072"/>
            <a:ext cx="1242642" cy="500062"/>
          </a:xfrm>
          <a:prstGeom prst="roundRect">
            <a:avLst/>
          </a:prstGeom>
          <a:solidFill>
            <a:srgbClr val="0000FF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Reduce: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HC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2" name="AutoShape 42">
            <a:extLst>
              <a:ext uri="{FF2B5EF4-FFF2-40B4-BE49-F238E27FC236}">
                <a16:creationId xmlns:a16="http://schemas.microsoft.com/office/drawing/2014/main" id="{20F6641D-3234-4CFF-B9E8-9222C5F64F30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185154" y="5200696"/>
            <a:ext cx="1168229" cy="265281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ja-JP" altLang="en-US" sz="120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cxnSp>
        <p:nvCxnSpPr>
          <p:cNvPr id="3" name="Elbow Connector 2"/>
          <p:cNvCxnSpPr/>
          <p:nvPr/>
        </p:nvCxnSpPr>
        <p:spPr>
          <a:xfrm>
            <a:off x="253007" y="2809266"/>
            <a:ext cx="889993" cy="217141"/>
          </a:xfrm>
          <a:prstGeom prst="bentConnector3">
            <a:avLst>
              <a:gd name="adj1" fmla="val -1371"/>
            </a:avLst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209C28E-D9EF-405E-8612-64EF530337C6}"/>
              </a:ext>
            </a:extLst>
          </p:cNvPr>
          <p:cNvCxnSpPr>
            <a:cxnSpLocks/>
          </p:cNvCxnSpPr>
          <p:nvPr/>
        </p:nvCxnSpPr>
        <p:spPr>
          <a:xfrm>
            <a:off x="228600" y="2035807"/>
            <a:ext cx="0" cy="359511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6" cy="576263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Arial" panose="020B0604020202020204"/>
                  <a:ea typeface="Meiryo UI" panose="020B0604030504040204" pitchFamily="50" charset="-128"/>
                  <a:cs typeface="Arial" panose="020B0604020202020204" pitchFamily="34" charset="0"/>
                </a:rPr>
                <a:t>Total Improvement Schedule</a:t>
              </a: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b="1" noProof="0" dirty="0">
                  <a:solidFill>
                    <a:prstClr val="white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4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prstClr val="white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kumimoji="0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12AD13D7-4CF5-622A-ACB6-A01139AB4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80219"/>
              </p:ext>
            </p:extLst>
          </p:nvPr>
        </p:nvGraphicFramePr>
        <p:xfrm>
          <a:off x="28987" y="625541"/>
          <a:ext cx="9067753" cy="530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213">
                  <a:extLst>
                    <a:ext uri="{9D8B030D-6E8A-4147-A177-3AD203B41FA5}">
                      <a16:colId xmlns:a16="http://schemas.microsoft.com/office/drawing/2014/main" val="3192214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36687319"/>
                    </a:ext>
                  </a:extLst>
                </a:gridCol>
                <a:gridCol w="1814244">
                  <a:extLst>
                    <a:ext uri="{9D8B030D-6E8A-4147-A177-3AD203B41FA5}">
                      <a16:colId xmlns:a16="http://schemas.microsoft.com/office/drawing/2014/main" val="33405657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700502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948970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9714168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4348638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17144636"/>
                    </a:ext>
                  </a:extLst>
                </a:gridCol>
                <a:gridCol w="1415096">
                  <a:extLst>
                    <a:ext uri="{9D8B030D-6E8A-4147-A177-3AD203B41FA5}">
                      <a16:colId xmlns:a16="http://schemas.microsoft.com/office/drawing/2014/main" val="460928592"/>
                    </a:ext>
                  </a:extLst>
                </a:gridCol>
              </a:tblGrid>
              <a:tr h="43942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ja-JP" sz="1400" kern="0" dirty="0">
                          <a:solidFill>
                            <a:schemeClr val="tx1"/>
                          </a:solidFill>
                          <a:latin typeface="Arial" pitchFamily="34" charset="0"/>
                          <a:ea typeface="Meiryo UI" panose="020B0604030504040204" pitchFamily="50" charset="-128"/>
                          <a:cs typeface="Arial" pitchFamily="34" charset="0"/>
                        </a:rPr>
                        <a:t>Issue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Activity Content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In charge (Main)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WHEN (Jul.2023)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ja-JP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TARGET</a:t>
                      </a:r>
                    </a:p>
                  </a:txBody>
                  <a:tcPr marL="90535" marR="90535" marT="45267" marB="4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54645"/>
                  </a:ext>
                </a:extLst>
              </a:tr>
              <a:tr h="3772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Q1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Q2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Q3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Q4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27756"/>
                  </a:ext>
                </a:extLst>
              </a:tr>
              <a:tr h="109344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1" kern="1200" dirty="0">
                        <a:solidFill>
                          <a:srgbClr val="000077"/>
                        </a:solidFill>
                        <a:latin typeface="+mn-lt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 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 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 algn="l"/>
                      <a:endParaRPr lang="en-US" sz="1400" b="0" kern="1200" baseline="0" dirty="0">
                        <a:solidFill>
                          <a:schemeClr val="tx1"/>
                        </a:solidFill>
                        <a:latin typeface="Arial 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ClrTx/>
                        <a:buSzTx/>
                        <a:buFontTx/>
                        <a:buNone/>
                      </a:pPr>
                      <a:endParaRPr kumimoji="0" lang="en-US" sz="1400" b="0" i="0" u="none" strike="noStrike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352459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1" kern="1200" dirty="0">
                        <a:solidFill>
                          <a:srgbClr val="000077"/>
                        </a:solidFill>
                        <a:latin typeface="+mn-lt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/>
                      <a:endParaRPr lang="en-US" sz="1400" b="1" kern="1200" dirty="0">
                        <a:solidFill>
                          <a:srgbClr val="000077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sz="1400" b="0" i="0" u="none" strike="noStrike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563348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ClrTx/>
                        <a:buSzTx/>
                        <a:buFont typeface="Arial" pitchFamily="34" charset="0"/>
                        <a:buNone/>
                      </a:pPr>
                      <a:endParaRPr kumimoji="0" lang="en-US" sz="1400" b="0" i="0" u="none" strike="noStrike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556629"/>
                  </a:ext>
                </a:extLst>
              </a:tr>
              <a:tr h="2963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1" kern="1200" dirty="0">
                        <a:solidFill>
                          <a:srgbClr val="000077"/>
                        </a:solidFill>
                        <a:latin typeface="+mn-lt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lvl="0" algn="ctr"/>
                      <a:endParaRPr lang="en-US" sz="1400" b="1" kern="1200" dirty="0">
                        <a:solidFill>
                          <a:srgbClr val="000077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lvl="0" algn="l">
                        <a:buClrTx/>
                        <a:buSzTx/>
                        <a:buFont typeface="Arial" pitchFamily="34" charset="0"/>
                        <a:buNone/>
                      </a:pPr>
                      <a:endParaRPr kumimoji="0" lang="en-US" sz="1400" b="0" i="0" u="none" strike="noStrike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55564"/>
                  </a:ext>
                </a:extLst>
              </a:tr>
              <a:tr h="51315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solidFill>
                          <a:srgbClr val="00007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rgbClr val="000077"/>
                        </a:solidFill>
                      </a:endParaRPr>
                    </a:p>
                  </a:txBody>
                  <a:tcPr marL="86400" marR="86400" marT="40284" marB="4028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ClrTx/>
                        <a:buSzTx/>
                        <a:buFont typeface="Arial" pitchFamily="34" charset="0"/>
                        <a:buNone/>
                      </a:pPr>
                      <a:endParaRPr kumimoji="0" lang="en-US" sz="1400" b="0" i="0" u="none" strike="noStrike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E9EDF4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highlight>
                          <a:srgbClr val="E9EDF4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highlight>
                          <a:srgbClr val="E9EDF4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ja-JP" sz="140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491207"/>
                  </a:ext>
                </a:extLst>
              </a:tr>
              <a:tr h="497404"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45720" marR="45720"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613539"/>
                  </a:ext>
                </a:extLst>
              </a:tr>
              <a:tr h="50121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solidFill>
                          <a:srgbClr val="00007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4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GP創英角ｺﾞｼｯｸUB" pitchFamily="50" charset="-128"/>
                        <a:cs typeface="Arial" panose="020B0604020202020204" pitchFamily="34" charset="0"/>
                      </a:endParaRPr>
                    </a:p>
                  </a:txBody>
                  <a:tcPr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8845"/>
                  </a:ext>
                </a:extLst>
              </a:tr>
              <a:tr h="50121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solidFill>
                          <a:srgbClr val="00007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777739"/>
                  </a:ext>
                </a:extLst>
              </a:tr>
              <a:tr h="43287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solidFill>
                          <a:srgbClr val="00007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400" marR="86400" marT="40284" marB="402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42644" marB="42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2648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3C3B0CA-CD73-D247-C6CA-D347D24E1495}"/>
              </a:ext>
            </a:extLst>
          </p:cNvPr>
          <p:cNvSpPr txBox="1"/>
          <p:nvPr/>
        </p:nvSpPr>
        <p:spPr>
          <a:xfrm>
            <a:off x="5665362" y="65194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Plan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6" name="角丸四角形 2">
            <a:extLst>
              <a:ext uri="{FF2B5EF4-FFF2-40B4-BE49-F238E27FC236}">
                <a16:creationId xmlns:a16="http://schemas.microsoft.com/office/drawing/2014/main" id="{858A56A8-32DD-F8CF-2BF6-57A8E013F907}"/>
              </a:ext>
            </a:extLst>
          </p:cNvPr>
          <p:cNvSpPr/>
          <p:nvPr/>
        </p:nvSpPr>
        <p:spPr>
          <a:xfrm rot="16200000">
            <a:off x="382028" y="1365973"/>
            <a:ext cx="458868" cy="10630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lvl="0" algn="ctr">
              <a:defRPr/>
            </a:pPr>
            <a:r>
              <a:rPr lang="en-US" altLang="ja-JP" kern="0" dirty="0">
                <a:solidFill>
                  <a:prstClr val="white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Issue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/>
              </a:rPr>
              <a:t>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3B0CA-CD73-D247-C6CA-D347D24E1495}"/>
              </a:ext>
            </a:extLst>
          </p:cNvPr>
          <p:cNvSpPr txBox="1"/>
          <p:nvPr/>
        </p:nvSpPr>
        <p:spPr>
          <a:xfrm>
            <a:off x="7259598" y="6519446"/>
            <a:ext cx="954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Actual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HGPSoeiKakugothicUB" panose="020B0900000000000000" pitchFamily="34" charset="-128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8" name="角丸四角形 2">
            <a:extLst>
              <a:ext uri="{FF2B5EF4-FFF2-40B4-BE49-F238E27FC236}">
                <a16:creationId xmlns:a16="http://schemas.microsoft.com/office/drawing/2014/main" id="{17CA3A3D-62A7-9B7C-7FD9-9BE52A6CDC35}"/>
              </a:ext>
            </a:extLst>
          </p:cNvPr>
          <p:cNvSpPr/>
          <p:nvPr/>
        </p:nvSpPr>
        <p:spPr>
          <a:xfrm rot="16200000">
            <a:off x="369531" y="4282392"/>
            <a:ext cx="483866" cy="106308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kern="0" dirty="0">
                <a:solidFill>
                  <a:prstClr val="white"/>
                </a:solidFill>
                <a:latin typeface="Arial" pitchFamily="34" charset="0"/>
                <a:ea typeface="Meiryo UI" panose="020B0604030504040204" pitchFamily="50" charset="-128"/>
                <a:cs typeface="Arial" pitchFamily="34" charset="0"/>
              </a:rPr>
              <a:t>Issue</a:t>
            </a:r>
            <a:r>
              <a:rPr lang="en-US" altLang="ja-JP" dirty="0">
                <a:solidFill>
                  <a:prstClr val="white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Arial" panose="020B0604020202020204" pitchFamily="34" charset="0"/>
                <a:ea typeface="HGSSoeiKakugothicUB" panose="020B0900000000000000" pitchFamily="34" charset="-128"/>
                <a:cs typeface="Arial" panose="020B0604020202020204" pitchFamily="34" charset="0"/>
                <a:sym typeface="Wingdings"/>
              </a:rPr>
              <a:t></a:t>
            </a:r>
            <a:endParaRPr lang="ja-JP" altLang="en-US" dirty="0">
              <a:solidFill>
                <a:prstClr val="white"/>
              </a:solidFill>
              <a:latin typeface="Arial" panose="020B0604020202020204" pitchFamily="34" charset="0"/>
              <a:ea typeface="HGSSoeiKakugothicUB" panose="020B09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F14755-8656-4527-8548-929F6113F9AB}"/>
              </a:ext>
            </a:extLst>
          </p:cNvPr>
          <p:cNvCxnSpPr>
            <a:cxnSpLocks/>
          </p:cNvCxnSpPr>
          <p:nvPr/>
        </p:nvCxnSpPr>
        <p:spPr>
          <a:xfrm>
            <a:off x="6427362" y="6694070"/>
            <a:ext cx="685800" cy="0"/>
          </a:xfrm>
          <a:prstGeom prst="straightConnector1">
            <a:avLst/>
          </a:prstGeom>
          <a:ln w="38100">
            <a:solidFill>
              <a:srgbClr val="1508B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038E19-9B14-4972-AC12-FB1DCB059A27}"/>
              </a:ext>
            </a:extLst>
          </p:cNvPr>
          <p:cNvCxnSpPr>
            <a:cxnSpLocks/>
          </p:cNvCxnSpPr>
          <p:nvPr/>
        </p:nvCxnSpPr>
        <p:spPr>
          <a:xfrm>
            <a:off x="8213687" y="6694070"/>
            <a:ext cx="625513" cy="0"/>
          </a:xfrm>
          <a:prstGeom prst="straightConnector1">
            <a:avLst/>
          </a:prstGeom>
          <a:ln w="38100">
            <a:solidFill>
              <a:srgbClr val="150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2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78592" cy="576263"/>
            <a:chOff x="-1598" y="-26988"/>
            <a:chExt cx="9158685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58685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sz="2000" b="1" dirty="0">
                  <a:solidFill>
                    <a:srgbClr val="FFFFCC"/>
                  </a:solidFill>
                  <a:latin typeface="+mn-lt"/>
                  <a:ea typeface="Meiryo UI" panose="020B0604030504040204" pitchFamily="50" charset="-128"/>
                </a:rPr>
                <a:t>Detail Improvement Activity</a:t>
              </a:r>
              <a:endParaRPr lang="en-US" altLang="ja-JP" sz="2000" b="1" dirty="0">
                <a:solidFill>
                  <a:srgbClr val="FFFFCC"/>
                </a:solidFill>
                <a:latin typeface="+mn-lt"/>
                <a:ea typeface="Meiryo UI" panose="020B0604030504040204" pitchFamily="50" charset="-128"/>
              </a:endParaRP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5</a:t>
              </a:r>
              <a:r>
                <a:rPr lang="en-US" altLang="ja-JP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8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6" cy="576263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sz="2000" b="1" dirty="0">
                  <a:solidFill>
                    <a:srgbClr val="FFFFCC"/>
                  </a:solidFill>
                  <a:ea typeface="Meiryo UI" panose="020B0604030504040204" pitchFamily="50" charset="-128"/>
                </a:rPr>
                <a:t>Detail Improvement Activity</a:t>
              </a:r>
              <a:endParaRPr lang="en-US" altLang="ja-JP" sz="2000" b="1" dirty="0">
                <a:solidFill>
                  <a:srgbClr val="FFFFCC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6</a:t>
              </a:r>
              <a:r>
                <a:rPr lang="en-US" altLang="ja-JP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12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6" cy="541089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sz="2000" b="1" dirty="0">
                  <a:solidFill>
                    <a:srgbClr val="FFFFCC"/>
                  </a:solidFill>
                  <a:ea typeface="Meiryo UI" panose="020B0604030504040204" pitchFamily="50" charset="-128"/>
                </a:rPr>
                <a:t>Detail Improvement Activity</a:t>
              </a:r>
              <a:endParaRPr lang="en-US" altLang="ja-JP" sz="2000" b="1" dirty="0">
                <a:solidFill>
                  <a:srgbClr val="FFFFCC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7</a:t>
              </a:r>
              <a:r>
                <a:rPr lang="en-US" altLang="ja-JP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5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object 30"/>
          <p:cNvSpPr>
            <a:spLocks/>
          </p:cNvSpPr>
          <p:nvPr/>
        </p:nvSpPr>
        <p:spPr bwMode="auto">
          <a:xfrm>
            <a:off x="8577896" y="57353"/>
            <a:ext cx="533400" cy="296862"/>
          </a:xfrm>
          <a:custGeom>
            <a:avLst/>
            <a:gdLst>
              <a:gd name="T0" fmla="*/ 0 w 533400"/>
              <a:gd name="T1" fmla="*/ 0 h 297180"/>
              <a:gd name="T2" fmla="*/ 533400 w 533400"/>
              <a:gd name="T3" fmla="*/ 297180 h 297180"/>
            </a:gdLst>
            <a:ahLst/>
            <a:cxnLst/>
            <a:rect l="T0" t="T1" r="T2" b="T3"/>
            <a:pathLst>
              <a:path w="533400" h="297180">
                <a:moveTo>
                  <a:pt x="0" y="296862"/>
                </a:moveTo>
                <a:lnTo>
                  <a:pt x="533400" y="296862"/>
                </a:lnTo>
                <a:lnTo>
                  <a:pt x="533400" y="0"/>
                </a:lnTo>
                <a:lnTo>
                  <a:pt x="0" y="0"/>
                </a:lnTo>
                <a:lnTo>
                  <a:pt x="0" y="296862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vi-VN" sz="1600" dirty="0">
                <a:solidFill>
                  <a:schemeClr val="bg1"/>
                </a:solidFill>
              </a:rPr>
              <a:t>1/10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0AC54-1A55-DC88-09F1-50AD73A7A4F2}"/>
              </a:ext>
            </a:extLst>
          </p:cNvPr>
          <p:cNvGrpSpPr/>
          <p:nvPr/>
        </p:nvGrpSpPr>
        <p:grpSpPr>
          <a:xfrm>
            <a:off x="32704" y="11289"/>
            <a:ext cx="9064036" cy="541089"/>
            <a:chOff x="-1598" y="-26988"/>
            <a:chExt cx="9144001" cy="576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6E40C-D1D4-EC26-126F-A6022BE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98" y="-26988"/>
              <a:ext cx="9144001" cy="576263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sz="2000" b="1" dirty="0">
                  <a:solidFill>
                    <a:srgbClr val="FFFFCC"/>
                  </a:solidFill>
                  <a:ea typeface="Meiryo UI" panose="020B0604030504040204" pitchFamily="50" charset="-128"/>
                </a:rPr>
                <a:t>Detail Improvement Activity</a:t>
              </a:r>
              <a:endParaRPr lang="en-US" altLang="ja-JP" sz="2000" b="1" dirty="0">
                <a:solidFill>
                  <a:srgbClr val="FFFFCC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11" name="正方形/長方形 40">
              <a:extLst>
                <a:ext uri="{FF2B5EF4-FFF2-40B4-BE49-F238E27FC236}">
                  <a16:creationId xmlns:a16="http://schemas.microsoft.com/office/drawing/2014/main" id="{D1EECAAE-2A4F-1E78-43E2-3452BA5AC55F}"/>
                </a:ext>
              </a:extLst>
            </p:cNvPr>
            <p:cNvSpPr/>
            <p:nvPr/>
          </p:nvSpPr>
          <p:spPr>
            <a:xfrm>
              <a:off x="8208319" y="115888"/>
              <a:ext cx="793971" cy="2889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8</a:t>
              </a:r>
              <a:r>
                <a:rPr lang="en-US" altLang="ja-JP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/</a:t>
              </a:r>
              <a:r>
                <a:rPr lang="en-US" altLang="ja-JP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HGP創英角ｺﾞｼｯｸUB" panose="020B0900000000000000" pitchFamily="50" charset="-128"/>
                  <a:cs typeface="Arial" panose="020B0604020202020204" pitchFamily="34" charset="0"/>
                </a:rPr>
                <a:t>9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HGP創英角ｺﾞｼｯｸUB" panose="020B0900000000000000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9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58383</TotalTime>
  <Words>2481</Words>
  <Application>Microsoft Office PowerPoint</Application>
  <PresentationFormat>On-screen Show (4:3)</PresentationFormat>
  <Paragraphs>530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6" baseType="lpstr">
      <vt:lpstr>ＭＳ Ｐゴシック</vt:lpstr>
      <vt:lpstr>游ゴシック</vt:lpstr>
      <vt:lpstr>Aptos</vt:lpstr>
      <vt:lpstr>Arial</vt:lpstr>
      <vt:lpstr>Arial </vt:lpstr>
      <vt:lpstr>Arial Black</vt:lpstr>
      <vt:lpstr>Arial Unicode MS</vt:lpstr>
      <vt:lpstr>Calibri</vt:lpstr>
      <vt:lpstr>HGPGothicE</vt:lpstr>
      <vt:lpstr>HGPSoeiKakugothicUB</vt:lpstr>
      <vt:lpstr>HGPSoeiKakugothicUB</vt:lpstr>
      <vt:lpstr>HGP創英角ﾎﾟｯﾌﾟ体</vt:lpstr>
      <vt:lpstr>HGSSoeiKakugothicUB</vt:lpstr>
      <vt:lpstr>Meiryo</vt:lpstr>
      <vt:lpstr>Meiryo UI</vt:lpstr>
      <vt:lpstr>ＭＳ Ｐ明朝</vt:lpstr>
      <vt:lpstr>Symbol</vt:lpstr>
      <vt:lpstr>Tahoma</vt:lpstr>
      <vt:lpstr>Times New Roman</vt:lpstr>
      <vt:lpstr>Verdana</vt:lpstr>
      <vt:lpstr>Wingdings</vt:lpstr>
      <vt:lpstr>Wingdings 2</vt:lpstr>
      <vt:lpstr>Office Theme</vt:lpstr>
      <vt:lpstr>MS_ClipArt_Gallery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PSNV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Nguyen Thi</dc:creator>
  <cp:lastModifiedBy>ACER</cp:lastModifiedBy>
  <cp:revision>4693</cp:revision>
  <cp:lastPrinted>2023-03-01T01:59:53Z</cp:lastPrinted>
  <dcterms:created xsi:type="dcterms:W3CDTF">2016-12-21T06:42:40Z</dcterms:created>
  <dcterms:modified xsi:type="dcterms:W3CDTF">2024-11-28T18:58:10Z</dcterms:modified>
</cp:coreProperties>
</file>